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8288000" cy="10287000"/>
  <p:notesSz cx="9144000" cy="6858000"/>
  <p:embeddedFontLst>
    <p:embeddedFont>
      <p:font typeface="Codec Pro" panose="020B0604020202020204" charset="0"/>
      <p:regular r:id="rId18"/>
    </p:embeddedFont>
    <p:embeddedFont>
      <p:font typeface="Codec Pro Bold" panose="020B0604020202020204" charset="0"/>
      <p:regular r:id="rId19"/>
    </p:embeddedFont>
    <p:embeddedFont>
      <p:font typeface="DM Sans" pitchFamily="2" charset="0"/>
      <p:regular r:id="rId20"/>
      <p:bold r:id="rId21"/>
      <p:italic r:id="rId22"/>
      <p:boldItalic r:id="rId23"/>
    </p:embeddedFont>
    <p:embeddedFont>
      <p:font typeface="DM Sans Bold" pitchFamily="2" charset="0"/>
      <p:regular r:id="rId24"/>
      <p:bold r:id="rId25"/>
    </p:embeddedFont>
    <p:embeddedFont>
      <p:font typeface="Open Sauce Bold" panose="020B0604020202020204" charset="0"/>
      <p:regular r:id="rId26"/>
    </p:embeddedFont>
    <p:embeddedFont>
      <p:font typeface="TT Drugs" panose="020B0604020202020204" charset="0"/>
      <p:regular r:id="rId27"/>
    </p:embeddedFont>
    <p:embeddedFont>
      <p:font typeface="TT Drugs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374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5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60.svg"/><Relationship Id="rId4" Type="http://schemas.openxmlformats.org/officeDocument/2006/relationships/image" Target="../media/image26.sv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4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6.jpeg"/><Relationship Id="rId4" Type="http://schemas.openxmlformats.org/officeDocument/2006/relationships/image" Target="../media/image65.svg"/><Relationship Id="rId9" Type="http://schemas.openxmlformats.org/officeDocument/2006/relationships/hyperlink" Target="mailto:%20office@thedad.digit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3.svg"/><Relationship Id="rId4" Type="http://schemas.openxmlformats.org/officeDocument/2006/relationships/image" Target="../media/image25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openxmlformats.org/officeDocument/2006/relationships/image" Target="../media/image32.jpeg"/><Relationship Id="rId10" Type="http://schemas.openxmlformats.org/officeDocument/2006/relationships/image" Target="../media/image23.svg"/><Relationship Id="rId4" Type="http://schemas.openxmlformats.org/officeDocument/2006/relationships/image" Target="../media/image31.svg"/><Relationship Id="rId9" Type="http://schemas.openxmlformats.org/officeDocument/2006/relationships/image" Target="../media/image22.png"/><Relationship Id="rId1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3.jpe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7.svg"/><Relationship Id="rId2" Type="http://schemas.openxmlformats.org/officeDocument/2006/relationships/image" Target="../media/image1.jpe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422655" y="2099890"/>
            <a:ext cx="10704612" cy="1261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21"/>
              </a:lnSpc>
              <a:spcBef>
                <a:spcPct val="0"/>
              </a:spcBef>
            </a:pPr>
            <a:r>
              <a:rPr lang="en-US" sz="7514">
                <a:solidFill>
                  <a:srgbClr val="FFFFFF"/>
                </a:solidFill>
                <a:latin typeface="Codec Pro Bold"/>
              </a:rPr>
              <a:t>Presentation 2024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12540429" y="-664436"/>
            <a:ext cx="5083136" cy="6412007"/>
          </a:xfrm>
          <a:custGeom>
            <a:avLst/>
            <a:gdLst/>
            <a:ahLst/>
            <a:cxnLst/>
            <a:rect l="l" t="t" r="r" b="b"/>
            <a:pathLst>
              <a:path w="5083136" h="10166272">
                <a:moveTo>
                  <a:pt x="0" y="0"/>
                </a:moveTo>
                <a:lnTo>
                  <a:pt x="5083136" y="0"/>
                </a:lnTo>
                <a:lnTo>
                  <a:pt x="5083136" y="10166272"/>
                </a:lnTo>
                <a:lnTo>
                  <a:pt x="0" y="10166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855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4815702" y="8057093"/>
            <a:ext cx="1104667" cy="1104667"/>
          </a:xfrm>
          <a:custGeom>
            <a:avLst/>
            <a:gdLst/>
            <a:ahLst/>
            <a:cxnLst/>
            <a:rect l="l" t="t" r="r" b="b"/>
            <a:pathLst>
              <a:path w="1104666" h="1104666">
                <a:moveTo>
                  <a:pt x="0" y="0"/>
                </a:moveTo>
                <a:lnTo>
                  <a:pt x="1104666" y="0"/>
                </a:lnTo>
                <a:lnTo>
                  <a:pt x="1104666" y="1104666"/>
                </a:lnTo>
                <a:lnTo>
                  <a:pt x="0" y="1104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6303208">
            <a:off x="7954670" y="1028706"/>
            <a:ext cx="712491" cy="712491"/>
          </a:xfrm>
          <a:custGeom>
            <a:avLst/>
            <a:gdLst/>
            <a:ahLst/>
            <a:cxnLst/>
            <a:rect l="l" t="t" r="r" b="b"/>
            <a:pathLst>
              <a:path w="712491" h="712491">
                <a:moveTo>
                  <a:pt x="0" y="0"/>
                </a:moveTo>
                <a:lnTo>
                  <a:pt x="712490" y="0"/>
                </a:lnTo>
                <a:lnTo>
                  <a:pt x="712490" y="712491"/>
                </a:lnTo>
                <a:lnTo>
                  <a:pt x="0" y="7124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127267" y="7787696"/>
            <a:ext cx="1643448" cy="1643448"/>
          </a:xfrm>
          <a:custGeom>
            <a:avLst/>
            <a:gdLst/>
            <a:ahLst/>
            <a:cxnLst/>
            <a:rect l="l" t="t" r="r" b="b"/>
            <a:pathLst>
              <a:path w="1643448" h="1643448">
                <a:moveTo>
                  <a:pt x="0" y="0"/>
                </a:moveTo>
                <a:lnTo>
                  <a:pt x="1643448" y="0"/>
                </a:lnTo>
                <a:lnTo>
                  <a:pt x="1643448" y="1643449"/>
                </a:lnTo>
                <a:lnTo>
                  <a:pt x="0" y="16434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397559" y="3762398"/>
            <a:ext cx="10729708" cy="332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0"/>
              </a:lnSpc>
            </a:pPr>
            <a:r>
              <a:rPr lang="en-US" sz="15626" spc="500">
                <a:solidFill>
                  <a:srgbClr val="FFFFFF"/>
                </a:solidFill>
                <a:latin typeface="Codec Pro Bold"/>
              </a:rPr>
              <a:t>Marketing Plan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30540" y="8047767"/>
            <a:ext cx="3163373" cy="105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83"/>
              </a:lnSpc>
              <a:spcBef>
                <a:spcPct val="0"/>
              </a:spcBef>
            </a:pPr>
            <a:r>
              <a:rPr lang="en-US" sz="3059" dirty="0">
                <a:solidFill>
                  <a:srgbClr val="EE82EE"/>
                </a:solidFill>
                <a:latin typeface="TT Drugs"/>
              </a:rPr>
              <a:t>D&amp;D Marketing Agency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35860" y="8048715"/>
            <a:ext cx="3750111" cy="105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83"/>
              </a:lnSpc>
            </a:pPr>
            <a:r>
              <a:rPr lang="en-US" sz="3059">
                <a:solidFill>
                  <a:srgbClr val="EE82EE"/>
                </a:solidFill>
                <a:latin typeface="TT Drugs"/>
              </a:rPr>
              <a:t>Presented By: Your Name </a:t>
            </a: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95854F6B-AC65-02B7-9C4E-0458C893A2C4}"/>
              </a:ext>
            </a:extLst>
          </p:cNvPr>
          <p:cNvSpPr/>
          <p:nvPr/>
        </p:nvSpPr>
        <p:spPr>
          <a:xfrm rot="5400000">
            <a:off x="555060" y="6803464"/>
            <a:ext cx="2933701" cy="4033378"/>
          </a:xfrm>
          <a:custGeom>
            <a:avLst/>
            <a:gdLst/>
            <a:ahLst/>
            <a:cxnLst/>
            <a:rect l="l" t="t" r="r" b="b"/>
            <a:pathLst>
              <a:path w="5083136" h="10166272">
                <a:moveTo>
                  <a:pt x="0" y="0"/>
                </a:moveTo>
                <a:lnTo>
                  <a:pt x="5083136" y="0"/>
                </a:lnTo>
                <a:lnTo>
                  <a:pt x="5083136" y="10166272"/>
                </a:lnTo>
                <a:lnTo>
                  <a:pt x="0" y="10166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8550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"/>
            <a:ext cx="18288000" cy="3729607"/>
          </a:xfrm>
          <a:custGeom>
            <a:avLst/>
            <a:gdLst/>
            <a:ahLst/>
            <a:cxnLst/>
            <a:rect l="l" t="t" r="r" b="b"/>
            <a:pathLst>
              <a:path w="18288000" h="3729606">
                <a:moveTo>
                  <a:pt x="0" y="0"/>
                </a:moveTo>
                <a:lnTo>
                  <a:pt x="18288000" y="0"/>
                </a:lnTo>
                <a:lnTo>
                  <a:pt x="18288000" y="3729606"/>
                </a:lnTo>
                <a:lnTo>
                  <a:pt x="0" y="372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929" b="-137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421044" y="921896"/>
            <a:ext cx="9445927" cy="1295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8"/>
              </a:lnSpc>
              <a:spcBef>
                <a:spcPct val="0"/>
              </a:spcBef>
            </a:pPr>
            <a:r>
              <a:rPr lang="en-US" sz="7684" spc="245">
                <a:solidFill>
                  <a:srgbClr val="FFFFFF"/>
                </a:solidFill>
                <a:latin typeface="Codec Pro Bold"/>
              </a:rPr>
              <a:t>Marketing Mix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21044" y="2308775"/>
            <a:ext cx="9445927" cy="76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4"/>
              </a:lnSpc>
              <a:spcBef>
                <a:spcPct val="0"/>
              </a:spcBef>
            </a:pPr>
            <a:r>
              <a:rPr lang="en-US" sz="2264" spc="221">
                <a:solidFill>
                  <a:srgbClr val="FFFFFF"/>
                </a:solidFill>
                <a:latin typeface="TT Drugs"/>
              </a:rPr>
              <a:t>Optimize this marketing plan by identifying the following details of the campaign.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443942" y="4346449"/>
            <a:ext cx="3122277" cy="934104"/>
            <a:chOff x="0" y="0"/>
            <a:chExt cx="957185" cy="2863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r>
                <a:rPr lang="en-US" sz="2211" spc="39">
                  <a:solidFill>
                    <a:srgbClr val="000000"/>
                  </a:solidFill>
                  <a:latin typeface="TT Drugs Bold"/>
                </a:rPr>
                <a:t>Product/Service Marketed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871693" y="4346449"/>
            <a:ext cx="3122277" cy="934104"/>
            <a:chOff x="0" y="0"/>
            <a:chExt cx="957185" cy="2863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r>
                <a:rPr lang="en-US" sz="2211" spc="39">
                  <a:solidFill>
                    <a:srgbClr val="000000"/>
                  </a:solidFill>
                  <a:latin typeface="TT Drugs Bold"/>
                </a:rPr>
                <a:t>Price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96742" y="4346449"/>
            <a:ext cx="3122277" cy="934104"/>
            <a:chOff x="0" y="0"/>
            <a:chExt cx="957185" cy="2863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r>
                <a:rPr lang="en-US" sz="2211" spc="39">
                  <a:solidFill>
                    <a:srgbClr val="000000"/>
                  </a:solidFill>
                  <a:latin typeface="TT Drugs Bold"/>
                </a:rPr>
                <a:t>Place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721792" y="4346449"/>
            <a:ext cx="3122277" cy="934104"/>
            <a:chOff x="0" y="0"/>
            <a:chExt cx="957185" cy="2863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r>
                <a:rPr lang="en-US" sz="2211" spc="39">
                  <a:solidFill>
                    <a:srgbClr val="000000"/>
                  </a:solidFill>
                  <a:latin typeface="TT Drugs Bold"/>
                </a:rPr>
                <a:t>Promotion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443942" y="5481063"/>
            <a:ext cx="3122277" cy="934104"/>
            <a:chOff x="0" y="0"/>
            <a:chExt cx="957185" cy="2863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71693" y="5481063"/>
            <a:ext cx="3122277" cy="934104"/>
            <a:chOff x="0" y="0"/>
            <a:chExt cx="957185" cy="28636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296742" y="5481063"/>
            <a:ext cx="3122277" cy="934104"/>
            <a:chOff x="0" y="0"/>
            <a:chExt cx="957185" cy="28636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721792" y="5481063"/>
            <a:ext cx="3122277" cy="934104"/>
            <a:chOff x="0" y="0"/>
            <a:chExt cx="957185" cy="28636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443942" y="6615191"/>
            <a:ext cx="3122277" cy="934104"/>
            <a:chOff x="0" y="0"/>
            <a:chExt cx="957185" cy="28636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871693" y="6615191"/>
            <a:ext cx="3122277" cy="934104"/>
            <a:chOff x="0" y="0"/>
            <a:chExt cx="957185" cy="28636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296742" y="6615191"/>
            <a:ext cx="3122277" cy="934104"/>
            <a:chOff x="0" y="0"/>
            <a:chExt cx="957185" cy="28636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721792" y="6615191"/>
            <a:ext cx="3122277" cy="934104"/>
            <a:chOff x="0" y="0"/>
            <a:chExt cx="957185" cy="28636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443942" y="7749319"/>
            <a:ext cx="3122277" cy="934104"/>
            <a:chOff x="0" y="0"/>
            <a:chExt cx="957185" cy="28636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871693" y="7749319"/>
            <a:ext cx="3122277" cy="934104"/>
            <a:chOff x="0" y="0"/>
            <a:chExt cx="957185" cy="28636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296742" y="7749319"/>
            <a:ext cx="3122277" cy="934104"/>
            <a:chOff x="0" y="0"/>
            <a:chExt cx="957185" cy="28636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721792" y="7749319"/>
            <a:ext cx="3122277" cy="934104"/>
            <a:chOff x="0" y="0"/>
            <a:chExt cx="957185" cy="286365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957185" cy="286365"/>
            </a:xfrm>
            <a:custGeom>
              <a:avLst/>
              <a:gdLst/>
              <a:ahLst/>
              <a:cxnLst/>
              <a:rect l="l" t="t" r="r" b="b"/>
              <a:pathLst>
                <a:path w="957185" h="286365">
                  <a:moveTo>
                    <a:pt x="0" y="0"/>
                  </a:moveTo>
                  <a:lnTo>
                    <a:pt x="957185" y="0"/>
                  </a:lnTo>
                  <a:lnTo>
                    <a:pt x="957185" y="286365"/>
                  </a:lnTo>
                  <a:lnTo>
                    <a:pt x="0" y="286365"/>
                  </a:lnTo>
                  <a:close/>
                </a:path>
              </a:pathLst>
            </a:custGeom>
            <a:solidFill>
              <a:srgbClr val="F5FF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957185" cy="324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5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5400000">
            <a:off x="15968454" y="7967457"/>
            <a:ext cx="2817693" cy="1821397"/>
          </a:xfrm>
          <a:custGeom>
            <a:avLst/>
            <a:gdLst/>
            <a:ahLst/>
            <a:cxnLst/>
            <a:rect l="l" t="t" r="r" b="b"/>
            <a:pathLst>
              <a:path w="4053440" h="2067254">
                <a:moveTo>
                  <a:pt x="0" y="0"/>
                </a:moveTo>
                <a:lnTo>
                  <a:pt x="4053439" y="0"/>
                </a:lnTo>
                <a:lnTo>
                  <a:pt x="4053439" y="2067255"/>
                </a:lnTo>
                <a:lnTo>
                  <a:pt x="0" y="2067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438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318041" y="0"/>
            <a:ext cx="3969959" cy="4975156"/>
          </a:xfrm>
          <a:custGeom>
            <a:avLst/>
            <a:gdLst/>
            <a:ahLst/>
            <a:cxnLst/>
            <a:rect l="l" t="t" r="r" b="b"/>
            <a:pathLst>
              <a:path w="3975947" h="7951895">
                <a:moveTo>
                  <a:pt x="0" y="0"/>
                </a:moveTo>
                <a:lnTo>
                  <a:pt x="3975947" y="0"/>
                </a:lnTo>
                <a:lnTo>
                  <a:pt x="3975947" y="7951895"/>
                </a:lnTo>
                <a:lnTo>
                  <a:pt x="0" y="7951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71254" r="-1444" b="11422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2473" y="3998628"/>
            <a:ext cx="4463093" cy="44630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96625" y="1223748"/>
            <a:ext cx="7343883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78"/>
              </a:lnSpc>
            </a:pPr>
            <a:r>
              <a:rPr lang="en-US" sz="6068" spc="169">
                <a:solidFill>
                  <a:srgbClr val="FFFFFF"/>
                </a:solidFill>
                <a:latin typeface="Codec Pro Bold"/>
              </a:rPr>
              <a:t>Key Performance Indicators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96627" y="3203106"/>
            <a:ext cx="4853879" cy="2352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264" spc="221">
                <a:solidFill>
                  <a:srgbClr val="EE82EE"/>
                </a:solidFill>
                <a:latin typeface="TT Drugs"/>
              </a:rPr>
              <a:t>Lorem ipsum dolor sit amet, consectetur adipiscing elit. Duis vulputate nulla at ante rhoncus, vel efficitur felis condimentum. Proin odio odio.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0864" y="3998628"/>
            <a:ext cx="4463093" cy="4463093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5400000">
            <a:off x="399483" y="6826942"/>
            <a:ext cx="3060574" cy="3859543"/>
          </a:xfrm>
          <a:custGeom>
            <a:avLst/>
            <a:gdLst/>
            <a:ahLst/>
            <a:cxnLst/>
            <a:rect l="l" t="t" r="r" b="b"/>
            <a:pathLst>
              <a:path w="7224077" h="14448154">
                <a:moveTo>
                  <a:pt x="0" y="0"/>
                </a:moveTo>
                <a:lnTo>
                  <a:pt x="7224077" y="0"/>
                </a:lnTo>
                <a:lnTo>
                  <a:pt x="7224077" y="14448153"/>
                </a:lnTo>
                <a:lnTo>
                  <a:pt x="0" y="14448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677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8160349" y="8220523"/>
            <a:ext cx="2884123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5"/>
              </a:lnSpc>
            </a:pPr>
            <a:r>
              <a:rPr lang="en-US" sz="2891" spc="80">
                <a:solidFill>
                  <a:srgbClr val="FFFFFF"/>
                </a:solidFill>
                <a:latin typeface="Codec Pro"/>
              </a:rPr>
              <a:t>KPI # 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24509" y="8696611"/>
            <a:ext cx="23376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1"/>
              </a:lnSpc>
            </a:pPr>
            <a:r>
              <a:rPr lang="en-US" sz="1819" spc="51">
                <a:solidFill>
                  <a:srgbClr val="FFFFFF"/>
                </a:solidFill>
                <a:latin typeface="Codec Pro"/>
              </a:rPr>
              <a:t>Briefly elaborate on the KPI.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81958" y="8220523"/>
            <a:ext cx="2884123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5"/>
              </a:lnSpc>
            </a:pPr>
            <a:r>
              <a:rPr lang="en-US" sz="2891" spc="80">
                <a:solidFill>
                  <a:srgbClr val="FFFFFF"/>
                </a:solidFill>
                <a:latin typeface="Codec Pro"/>
              </a:rPr>
              <a:t>KPI # 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46118" y="8696611"/>
            <a:ext cx="233760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1"/>
              </a:lnSpc>
            </a:pPr>
            <a:r>
              <a:rPr lang="en-US" sz="1819" spc="51">
                <a:solidFill>
                  <a:srgbClr val="FFFFFF"/>
                </a:solidFill>
                <a:latin typeface="Codec Pro"/>
              </a:rPr>
              <a:t>Briefly elaborate on the KPI.</a:t>
            </a:r>
          </a:p>
        </p:txBody>
      </p:sp>
      <p:sp>
        <p:nvSpPr>
          <p:cNvPr id="14" name="Freeform 14"/>
          <p:cNvSpPr/>
          <p:nvPr/>
        </p:nvSpPr>
        <p:spPr>
          <a:xfrm rot="3812006">
            <a:off x="10028335" y="701685"/>
            <a:ext cx="1508648" cy="1508648"/>
          </a:xfrm>
          <a:custGeom>
            <a:avLst/>
            <a:gdLst/>
            <a:ahLst/>
            <a:cxnLst/>
            <a:rect l="l" t="t" r="r" b="b"/>
            <a:pathLst>
              <a:path w="1508648" h="1508648">
                <a:moveTo>
                  <a:pt x="0" y="0"/>
                </a:moveTo>
                <a:lnTo>
                  <a:pt x="1508648" y="0"/>
                </a:lnTo>
                <a:lnTo>
                  <a:pt x="1508648" y="1508648"/>
                </a:lnTo>
                <a:lnTo>
                  <a:pt x="0" y="1508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718730" y="1717730"/>
            <a:ext cx="8569275" cy="8569275"/>
          </a:xfrm>
          <a:custGeom>
            <a:avLst/>
            <a:gdLst/>
            <a:ahLst/>
            <a:cxnLst/>
            <a:rect l="l" t="t" r="r" b="b"/>
            <a:pathLst>
              <a:path w="8569275" h="8569275">
                <a:moveTo>
                  <a:pt x="0" y="0"/>
                </a:moveTo>
                <a:lnTo>
                  <a:pt x="8569275" y="0"/>
                </a:lnTo>
                <a:lnTo>
                  <a:pt x="8569275" y="8569275"/>
                </a:lnTo>
                <a:lnTo>
                  <a:pt x="0" y="8569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155704" y="2204520"/>
            <a:ext cx="9402711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62"/>
              </a:lnSpc>
              <a:spcBef>
                <a:spcPct val="0"/>
              </a:spcBef>
            </a:pPr>
            <a:r>
              <a:rPr lang="en-US" sz="7184" spc="201">
                <a:solidFill>
                  <a:srgbClr val="FFFFFF"/>
                </a:solidFill>
                <a:latin typeface="Codec Pro Bold"/>
              </a:rPr>
              <a:t>Statistics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55699" y="3326802"/>
            <a:ext cx="6797652" cy="2332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9"/>
              </a:lnSpc>
              <a:spcBef>
                <a:spcPct val="0"/>
              </a:spcBef>
            </a:pPr>
            <a:r>
              <a:rPr lang="en-US" sz="2680" spc="263">
                <a:solidFill>
                  <a:srgbClr val="EE82EE"/>
                </a:solidFill>
                <a:latin typeface="TT Drugs"/>
              </a:rPr>
              <a:t>Lorem ipsum dolor sit amet, consectetur adipiscing elit. Duis vulputate nulla at ante rhoncus, vel efficitur felis condimentum. Proin odio odio.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36983" y="5148957"/>
            <a:ext cx="6136852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78"/>
              </a:lnSpc>
              <a:spcBef>
                <a:spcPct val="0"/>
              </a:spcBef>
            </a:pPr>
            <a:r>
              <a:rPr lang="en-US" sz="19113" spc="535">
                <a:solidFill>
                  <a:srgbClr val="FFFFFF"/>
                </a:solidFill>
                <a:latin typeface="Codec Pro Bold"/>
              </a:rPr>
              <a:t>80%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193" y="7238716"/>
            <a:ext cx="6506443" cy="2006816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 rot="3812006">
            <a:off x="10028335" y="701685"/>
            <a:ext cx="1508648" cy="1508648"/>
          </a:xfrm>
          <a:custGeom>
            <a:avLst/>
            <a:gdLst/>
            <a:ahLst/>
            <a:cxnLst/>
            <a:rect l="l" t="t" r="r" b="b"/>
            <a:pathLst>
              <a:path w="1508648" h="1508648">
                <a:moveTo>
                  <a:pt x="0" y="0"/>
                </a:moveTo>
                <a:lnTo>
                  <a:pt x="1508648" y="0"/>
                </a:lnTo>
                <a:lnTo>
                  <a:pt x="1508648" y="1508648"/>
                </a:lnTo>
                <a:lnTo>
                  <a:pt x="0" y="1508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0800000">
            <a:off x="-5" y="5934680"/>
            <a:ext cx="3092450" cy="4352320"/>
          </a:xfrm>
          <a:custGeom>
            <a:avLst/>
            <a:gdLst/>
            <a:ahLst/>
            <a:cxnLst/>
            <a:rect l="l" t="t" r="r" b="b"/>
            <a:pathLst>
              <a:path w="4704064" h="4704064">
                <a:moveTo>
                  <a:pt x="0" y="0"/>
                </a:moveTo>
                <a:lnTo>
                  <a:pt x="4704065" y="0"/>
                </a:lnTo>
                <a:lnTo>
                  <a:pt x="4704065" y="4704064"/>
                </a:lnTo>
                <a:lnTo>
                  <a:pt x="0" y="4704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5211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5496007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410838" y="5777567"/>
            <a:ext cx="2500644" cy="250064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5"/>
              <a:stretch>
                <a:fillRect l="-17567" r="-1756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945AC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201007" y="0"/>
            <a:ext cx="3099262" cy="2138928"/>
          </a:xfrm>
          <a:custGeom>
            <a:avLst/>
            <a:gdLst/>
            <a:ahLst/>
            <a:cxnLst/>
            <a:rect l="l" t="t" r="r" b="b"/>
            <a:pathLst>
              <a:path w="4116588" h="3555235">
                <a:moveTo>
                  <a:pt x="0" y="0"/>
                </a:moveTo>
                <a:lnTo>
                  <a:pt x="4116588" y="0"/>
                </a:lnTo>
                <a:lnTo>
                  <a:pt x="4116588" y="3555235"/>
                </a:lnTo>
                <a:lnTo>
                  <a:pt x="0" y="35552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66216" r="-338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018451" y="434526"/>
            <a:ext cx="4116588" cy="3555235"/>
          </a:xfrm>
          <a:custGeom>
            <a:avLst/>
            <a:gdLst/>
            <a:ahLst/>
            <a:cxnLst/>
            <a:rect l="l" t="t" r="r" b="b"/>
            <a:pathLst>
              <a:path w="4116588" h="3555235">
                <a:moveTo>
                  <a:pt x="0" y="0"/>
                </a:moveTo>
                <a:lnTo>
                  <a:pt x="4116589" y="0"/>
                </a:lnTo>
                <a:lnTo>
                  <a:pt x="4116589" y="3555235"/>
                </a:lnTo>
                <a:lnTo>
                  <a:pt x="0" y="35552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290019" y="2222335"/>
            <a:ext cx="2997981" cy="3555235"/>
          </a:xfrm>
          <a:custGeom>
            <a:avLst/>
            <a:gdLst/>
            <a:ahLst/>
            <a:cxnLst/>
            <a:rect l="l" t="t" r="r" b="b"/>
            <a:pathLst>
              <a:path w="4116588" h="3555235">
                <a:moveTo>
                  <a:pt x="0" y="0"/>
                </a:moveTo>
                <a:lnTo>
                  <a:pt x="4116588" y="0"/>
                </a:lnTo>
                <a:lnTo>
                  <a:pt x="4116588" y="3555236"/>
                </a:lnTo>
                <a:lnTo>
                  <a:pt x="0" y="35552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78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890860" y="5653200"/>
            <a:ext cx="1335759" cy="1335759"/>
          </a:xfrm>
          <a:custGeom>
            <a:avLst/>
            <a:gdLst/>
            <a:ahLst/>
            <a:cxnLst/>
            <a:rect l="l" t="t" r="r" b="b"/>
            <a:pathLst>
              <a:path w="1335759" h="1335759">
                <a:moveTo>
                  <a:pt x="0" y="0"/>
                </a:moveTo>
                <a:lnTo>
                  <a:pt x="1335759" y="0"/>
                </a:lnTo>
                <a:lnTo>
                  <a:pt x="1335759" y="1335758"/>
                </a:lnTo>
                <a:lnTo>
                  <a:pt x="0" y="13357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120430" y="7640953"/>
            <a:ext cx="6119485" cy="44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3"/>
              </a:lnSpc>
            </a:pPr>
            <a:r>
              <a:rPr lang="en-US" sz="2588" dirty="0">
                <a:solidFill>
                  <a:srgbClr val="FFFFFF"/>
                </a:solidFill>
                <a:latin typeface="DM Sans"/>
              </a:rPr>
              <a:t>https://thedad.digital/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02626" y="6648959"/>
            <a:ext cx="3374275" cy="44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3"/>
              </a:lnSpc>
            </a:pPr>
            <a:r>
              <a:rPr lang="en-US" sz="2588" u="sng" dirty="0" err="1">
                <a:solidFill>
                  <a:schemeClr val="bg1"/>
                </a:solidFill>
                <a:latin typeface="DM Sans"/>
                <a:hlinkClick r:id="rId9" tooltip="mailto:%20office@thedad.digit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office@thedad.digital</a:t>
            </a:r>
            <a:endParaRPr lang="en-US" sz="2588" u="sng" dirty="0">
              <a:solidFill>
                <a:schemeClr val="bg1"/>
              </a:solidFill>
              <a:latin typeface="DM Sans"/>
              <a:hlinkClick r:id="rId9" tooltip="mailto:%20office@thedad.digital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70538" y="5715000"/>
            <a:ext cx="6119485" cy="51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3"/>
              </a:lnSpc>
            </a:pPr>
            <a:r>
              <a:rPr lang="en-US" sz="2988">
                <a:solidFill>
                  <a:srgbClr val="FFFFFF"/>
                </a:solidFill>
                <a:latin typeface="DM Sans Bold"/>
              </a:rPr>
              <a:t>Your Name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68665" y="4578631"/>
            <a:ext cx="698101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6"/>
              </a:lnSpc>
              <a:spcBef>
                <a:spcPct val="0"/>
              </a:spcBef>
            </a:pPr>
            <a:r>
              <a:rPr lang="en-US" sz="3459" spc="96" dirty="0">
                <a:solidFill>
                  <a:srgbClr val="FFFFFF"/>
                </a:solidFill>
                <a:latin typeface="Codec Pro"/>
              </a:rPr>
              <a:t>for watching this presentation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97575" y="2826399"/>
            <a:ext cx="8349793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42"/>
              </a:lnSpc>
              <a:spcBef>
                <a:spcPct val="0"/>
              </a:spcBef>
            </a:pPr>
            <a:r>
              <a:rPr lang="en-US" sz="10124" spc="283">
                <a:solidFill>
                  <a:srgbClr val="FFFFFF"/>
                </a:solidFill>
                <a:latin typeface="Codec Pro Bold"/>
              </a:rPr>
              <a:t>THANK YOU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30510" y="6871072"/>
            <a:ext cx="3220931" cy="103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TT Drugs"/>
              </a:rPr>
              <a:t>D&amp;D Marketing Agency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02627" y="7211795"/>
            <a:ext cx="2930561" cy="363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1"/>
              </a:lnSpc>
              <a:spcBef>
                <a:spcPct val="0"/>
              </a:spcBef>
            </a:pPr>
            <a:r>
              <a:rPr lang="en-US" sz="2211" spc="39" dirty="0">
                <a:solidFill>
                  <a:srgbClr val="FFFFFF"/>
                </a:solidFill>
                <a:latin typeface="TT Drugs"/>
              </a:rPr>
              <a:t>(+44) 020 3885 6377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259446" y="-34189"/>
            <a:ext cx="6028556" cy="10321191"/>
            <a:chOff x="0" y="0"/>
            <a:chExt cx="8038074" cy="1376158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6165" r="6165"/>
            <a:stretch>
              <a:fillRect/>
            </a:stretch>
          </p:blipFill>
          <p:spPr>
            <a:xfrm>
              <a:off x="0" y="0"/>
              <a:ext cx="8038074" cy="1376158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5264002" y="2415404"/>
            <a:ext cx="7749732" cy="7074287"/>
            <a:chOff x="0" y="0"/>
            <a:chExt cx="2041082" cy="1863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1082" cy="1863186"/>
            </a:xfrm>
            <a:custGeom>
              <a:avLst/>
              <a:gdLst/>
              <a:ahLst/>
              <a:cxnLst/>
              <a:rect l="l" t="t" r="r" b="b"/>
              <a:pathLst>
                <a:path w="2041082" h="1863186">
                  <a:moveTo>
                    <a:pt x="32967" y="0"/>
                  </a:moveTo>
                  <a:lnTo>
                    <a:pt x="2008115" y="0"/>
                  </a:lnTo>
                  <a:cubicBezTo>
                    <a:pt x="2016858" y="0"/>
                    <a:pt x="2025244" y="3473"/>
                    <a:pt x="2031426" y="9656"/>
                  </a:cubicBezTo>
                  <a:cubicBezTo>
                    <a:pt x="2037609" y="15838"/>
                    <a:pt x="2041082" y="24223"/>
                    <a:pt x="2041082" y="32967"/>
                  </a:cubicBezTo>
                  <a:lnTo>
                    <a:pt x="2041082" y="1830220"/>
                  </a:lnTo>
                  <a:cubicBezTo>
                    <a:pt x="2041082" y="1838963"/>
                    <a:pt x="2037609" y="1847348"/>
                    <a:pt x="2031426" y="1853531"/>
                  </a:cubicBezTo>
                  <a:cubicBezTo>
                    <a:pt x="2025244" y="1859713"/>
                    <a:pt x="2016858" y="1863186"/>
                    <a:pt x="2008115" y="1863186"/>
                  </a:cubicBezTo>
                  <a:lnTo>
                    <a:pt x="32967" y="1863186"/>
                  </a:lnTo>
                  <a:cubicBezTo>
                    <a:pt x="24223" y="1863186"/>
                    <a:pt x="15838" y="1859713"/>
                    <a:pt x="9656" y="1853531"/>
                  </a:cubicBezTo>
                  <a:cubicBezTo>
                    <a:pt x="3473" y="1847348"/>
                    <a:pt x="0" y="1838963"/>
                    <a:pt x="0" y="1830220"/>
                  </a:cubicBezTo>
                  <a:lnTo>
                    <a:pt x="0" y="32967"/>
                  </a:lnTo>
                  <a:cubicBezTo>
                    <a:pt x="0" y="24223"/>
                    <a:pt x="3473" y="15838"/>
                    <a:pt x="9656" y="9656"/>
                  </a:cubicBezTo>
                  <a:cubicBezTo>
                    <a:pt x="15838" y="3473"/>
                    <a:pt x="24223" y="0"/>
                    <a:pt x="3296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041082" cy="1872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516923" y="714376"/>
            <a:ext cx="8887703" cy="1537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17"/>
              </a:lnSpc>
              <a:spcBef>
                <a:spcPct val="0"/>
              </a:spcBef>
            </a:pPr>
            <a:r>
              <a:rPr lang="en-US" sz="9154" spc="292">
                <a:solidFill>
                  <a:srgbClr val="FFFFFF"/>
                </a:solidFill>
                <a:latin typeface="Codec Pro Bold"/>
              </a:rPr>
              <a:t>Overview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76872" y="2886662"/>
            <a:ext cx="6934271" cy="616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1527" lvl="1" indent="-390764">
              <a:lnSpc>
                <a:spcPts val="5357"/>
              </a:lnSpc>
              <a:buFont typeface="Arial"/>
              <a:buChar char="•"/>
            </a:pPr>
            <a:r>
              <a:rPr lang="en-US" sz="3620" spc="21">
                <a:solidFill>
                  <a:srgbClr val="202B3D"/>
                </a:solidFill>
                <a:latin typeface="TT Drugs"/>
              </a:rPr>
              <a:t>Campaign Goals</a:t>
            </a:r>
          </a:p>
          <a:p>
            <a:pPr marL="781527" lvl="1" indent="-390764">
              <a:lnSpc>
                <a:spcPts val="5357"/>
              </a:lnSpc>
              <a:buFont typeface="Arial"/>
              <a:buChar char="•"/>
            </a:pPr>
            <a:r>
              <a:rPr lang="en-US" sz="3620" spc="21">
                <a:solidFill>
                  <a:srgbClr val="202B3D"/>
                </a:solidFill>
                <a:latin typeface="TT Drugs"/>
              </a:rPr>
              <a:t>Branding</a:t>
            </a:r>
          </a:p>
          <a:p>
            <a:pPr marL="781527" lvl="1" indent="-390764">
              <a:lnSpc>
                <a:spcPts val="5357"/>
              </a:lnSpc>
              <a:buFont typeface="Arial"/>
              <a:buChar char="•"/>
            </a:pPr>
            <a:r>
              <a:rPr lang="en-US" sz="3620" spc="21">
                <a:solidFill>
                  <a:srgbClr val="202B3D"/>
                </a:solidFill>
                <a:latin typeface="TT Drugs"/>
              </a:rPr>
              <a:t>Schedule and Deadlines</a:t>
            </a:r>
          </a:p>
          <a:p>
            <a:pPr marL="781527" lvl="1" indent="-390764">
              <a:lnSpc>
                <a:spcPts val="5357"/>
              </a:lnSpc>
              <a:buFont typeface="Arial"/>
              <a:buChar char="•"/>
            </a:pPr>
            <a:r>
              <a:rPr lang="en-US" sz="3620" spc="21">
                <a:solidFill>
                  <a:srgbClr val="202B3D"/>
                </a:solidFill>
                <a:latin typeface="TT Drugs"/>
              </a:rPr>
              <a:t>Budget</a:t>
            </a:r>
          </a:p>
          <a:p>
            <a:pPr marL="781527" lvl="1" indent="-390764">
              <a:lnSpc>
                <a:spcPts val="5357"/>
              </a:lnSpc>
              <a:buFont typeface="Arial"/>
              <a:buChar char="•"/>
            </a:pPr>
            <a:r>
              <a:rPr lang="en-US" sz="3620" spc="21">
                <a:solidFill>
                  <a:srgbClr val="202B3D"/>
                </a:solidFill>
                <a:latin typeface="TT Drugs"/>
              </a:rPr>
              <a:t>Statistics</a:t>
            </a:r>
          </a:p>
          <a:p>
            <a:pPr marL="781527" lvl="1" indent="-390764">
              <a:lnSpc>
                <a:spcPts val="5357"/>
              </a:lnSpc>
              <a:buFont typeface="Arial"/>
              <a:buChar char="•"/>
            </a:pPr>
            <a:r>
              <a:rPr lang="en-US" sz="3620" spc="21">
                <a:solidFill>
                  <a:srgbClr val="202B3D"/>
                </a:solidFill>
                <a:latin typeface="TT Drugs"/>
              </a:rPr>
              <a:t>Marketing Team</a:t>
            </a:r>
          </a:p>
          <a:p>
            <a:pPr marL="781527" lvl="1" indent="-390764">
              <a:lnSpc>
                <a:spcPts val="5357"/>
              </a:lnSpc>
              <a:buFont typeface="Arial"/>
              <a:buChar char="•"/>
            </a:pPr>
            <a:r>
              <a:rPr lang="en-US" sz="3620" spc="21">
                <a:solidFill>
                  <a:srgbClr val="202B3D"/>
                </a:solidFill>
                <a:latin typeface="TT Drugs"/>
              </a:rPr>
              <a:t>Marketing Channels</a:t>
            </a:r>
          </a:p>
          <a:p>
            <a:pPr marL="781527" lvl="1" indent="-390764">
              <a:lnSpc>
                <a:spcPts val="5357"/>
              </a:lnSpc>
              <a:buFont typeface="Arial"/>
              <a:buChar char="•"/>
            </a:pPr>
            <a:r>
              <a:rPr lang="en-US" sz="3620" spc="21">
                <a:solidFill>
                  <a:srgbClr val="202B3D"/>
                </a:solidFill>
                <a:latin typeface="TT Drugs"/>
              </a:rPr>
              <a:t>Marketing Mix</a:t>
            </a:r>
          </a:p>
          <a:p>
            <a:pPr marL="781527" lvl="1" indent="-390764">
              <a:lnSpc>
                <a:spcPts val="5357"/>
              </a:lnSpc>
              <a:buFont typeface="Arial"/>
              <a:buChar char="•"/>
            </a:pPr>
            <a:r>
              <a:rPr lang="en-US" sz="3620" spc="21">
                <a:solidFill>
                  <a:srgbClr val="202B3D"/>
                </a:solidFill>
                <a:latin typeface="TT Drugs"/>
              </a:rPr>
              <a:t>Evaluation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7277099"/>
            <a:ext cx="3124200" cy="3009901"/>
          </a:xfrm>
          <a:custGeom>
            <a:avLst/>
            <a:gdLst/>
            <a:ahLst/>
            <a:cxnLst/>
            <a:rect l="l" t="t" r="r" b="b"/>
            <a:pathLst>
              <a:path w="4846893" h="4846893">
                <a:moveTo>
                  <a:pt x="0" y="0"/>
                </a:moveTo>
                <a:lnTo>
                  <a:pt x="4846894" y="0"/>
                </a:lnTo>
                <a:lnTo>
                  <a:pt x="4846894" y="4846894"/>
                </a:lnTo>
                <a:lnTo>
                  <a:pt x="0" y="4846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3720" t="1" b="-4226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64B6777B-1B81-2042-5132-5599BCBC8DE0}"/>
              </a:ext>
            </a:extLst>
          </p:cNvPr>
          <p:cNvSpPr/>
          <p:nvPr/>
        </p:nvSpPr>
        <p:spPr>
          <a:xfrm rot="10800000">
            <a:off x="-1" y="-1"/>
            <a:ext cx="1981200" cy="2415403"/>
          </a:xfrm>
          <a:custGeom>
            <a:avLst/>
            <a:gdLst/>
            <a:ahLst/>
            <a:cxnLst/>
            <a:rect l="l" t="t" r="r" b="b"/>
            <a:pathLst>
              <a:path w="5083136" h="10166272">
                <a:moveTo>
                  <a:pt x="0" y="0"/>
                </a:moveTo>
                <a:lnTo>
                  <a:pt x="5083136" y="0"/>
                </a:lnTo>
                <a:lnTo>
                  <a:pt x="5083136" y="10166272"/>
                </a:lnTo>
                <a:lnTo>
                  <a:pt x="0" y="101662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58550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53639" y="5143502"/>
            <a:ext cx="2930312" cy="2530724"/>
          </a:xfrm>
          <a:custGeom>
            <a:avLst/>
            <a:gdLst/>
            <a:ahLst/>
            <a:cxnLst/>
            <a:rect l="l" t="t" r="r" b="b"/>
            <a:pathLst>
              <a:path w="2930312" h="2530724">
                <a:moveTo>
                  <a:pt x="0" y="0"/>
                </a:moveTo>
                <a:lnTo>
                  <a:pt x="2930313" y="0"/>
                </a:lnTo>
                <a:lnTo>
                  <a:pt x="2930313" y="2530724"/>
                </a:lnTo>
                <a:lnTo>
                  <a:pt x="0" y="25307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62105" y="5579815"/>
            <a:ext cx="1513389" cy="1658096"/>
          </a:xfrm>
          <a:custGeom>
            <a:avLst/>
            <a:gdLst/>
            <a:ahLst/>
            <a:cxnLst/>
            <a:rect l="l" t="t" r="r" b="b"/>
            <a:pathLst>
              <a:path w="1513389" h="1658096">
                <a:moveTo>
                  <a:pt x="0" y="0"/>
                </a:moveTo>
                <a:lnTo>
                  <a:pt x="1513389" y="0"/>
                </a:lnTo>
                <a:lnTo>
                  <a:pt x="1513389" y="1658096"/>
                </a:lnTo>
                <a:lnTo>
                  <a:pt x="0" y="16580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328988" y="5143502"/>
            <a:ext cx="2930312" cy="2530724"/>
          </a:xfrm>
          <a:custGeom>
            <a:avLst/>
            <a:gdLst/>
            <a:ahLst/>
            <a:cxnLst/>
            <a:rect l="l" t="t" r="r" b="b"/>
            <a:pathLst>
              <a:path w="2930312" h="2530724">
                <a:moveTo>
                  <a:pt x="0" y="0"/>
                </a:moveTo>
                <a:lnTo>
                  <a:pt x="2930312" y="0"/>
                </a:lnTo>
                <a:lnTo>
                  <a:pt x="2930312" y="2530724"/>
                </a:lnTo>
                <a:lnTo>
                  <a:pt x="0" y="25307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942663" y="6611771"/>
            <a:ext cx="2930312" cy="2530724"/>
          </a:xfrm>
          <a:custGeom>
            <a:avLst/>
            <a:gdLst/>
            <a:ahLst/>
            <a:cxnLst/>
            <a:rect l="l" t="t" r="r" b="b"/>
            <a:pathLst>
              <a:path w="2930312" h="2530724">
                <a:moveTo>
                  <a:pt x="0" y="0"/>
                </a:moveTo>
                <a:lnTo>
                  <a:pt x="2930312" y="0"/>
                </a:lnTo>
                <a:lnTo>
                  <a:pt x="2930312" y="2530724"/>
                </a:lnTo>
                <a:lnTo>
                  <a:pt x="0" y="25307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011740" y="5662023"/>
            <a:ext cx="1564808" cy="1493680"/>
          </a:xfrm>
          <a:custGeom>
            <a:avLst/>
            <a:gdLst/>
            <a:ahLst/>
            <a:cxnLst/>
            <a:rect l="l" t="t" r="r" b="b"/>
            <a:pathLst>
              <a:path w="1564808" h="1493680">
                <a:moveTo>
                  <a:pt x="0" y="0"/>
                </a:moveTo>
                <a:lnTo>
                  <a:pt x="1564808" y="0"/>
                </a:lnTo>
                <a:lnTo>
                  <a:pt x="1564808" y="1493680"/>
                </a:lnTo>
                <a:lnTo>
                  <a:pt x="0" y="14936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483956" y="7155710"/>
            <a:ext cx="1654879" cy="1679305"/>
          </a:xfrm>
          <a:custGeom>
            <a:avLst/>
            <a:gdLst/>
            <a:ahLst/>
            <a:cxnLst/>
            <a:rect l="l" t="t" r="r" b="b"/>
            <a:pathLst>
              <a:path w="1654878" h="1679305">
                <a:moveTo>
                  <a:pt x="0" y="0"/>
                </a:moveTo>
                <a:lnTo>
                  <a:pt x="1654878" y="0"/>
                </a:lnTo>
                <a:lnTo>
                  <a:pt x="1654878" y="1679305"/>
                </a:lnTo>
                <a:lnTo>
                  <a:pt x="0" y="16793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11410" y="1558737"/>
            <a:ext cx="10021443" cy="102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6"/>
              </a:lnSpc>
              <a:spcBef>
                <a:spcPct val="0"/>
              </a:spcBef>
            </a:pPr>
            <a:r>
              <a:rPr lang="en-US" sz="6068" spc="195">
                <a:solidFill>
                  <a:srgbClr val="FFFFFF"/>
                </a:solidFill>
                <a:latin typeface="Codec Pro Bold"/>
              </a:rPr>
              <a:t>Campaign Goals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11407" y="2633324"/>
            <a:ext cx="7063587" cy="9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9"/>
              </a:lnSpc>
              <a:spcBef>
                <a:spcPct val="0"/>
              </a:spcBef>
            </a:pPr>
            <a:r>
              <a:rPr lang="en-US" sz="2656">
                <a:solidFill>
                  <a:srgbClr val="EE82EE"/>
                </a:solidFill>
                <a:latin typeface="TT Drugs"/>
              </a:rPr>
              <a:t>Briefly introduce the marketing campaign here and enumerate its goals below.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2775" y="4034720"/>
            <a:ext cx="626948" cy="551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9"/>
              </a:lnSpc>
              <a:spcBef>
                <a:spcPct val="0"/>
              </a:spcBef>
            </a:pPr>
            <a:r>
              <a:rPr lang="en-US" sz="3263" spc="104">
                <a:solidFill>
                  <a:srgbClr val="EE82EE"/>
                </a:solidFill>
                <a:latin typeface="Codec Pro Bold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99728" y="4110923"/>
            <a:ext cx="6744279" cy="155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1"/>
              </a:lnSpc>
              <a:spcBef>
                <a:spcPct val="0"/>
              </a:spcBef>
            </a:pPr>
            <a:r>
              <a:rPr lang="en-US" sz="2211" spc="216">
                <a:solidFill>
                  <a:srgbClr val="FFFFFF"/>
                </a:solidFill>
                <a:latin typeface="TT Drugs"/>
              </a:rPr>
              <a:t>Lorem ipsum dolor sit amet, consectetur adipiscing elit. Duis vulputate nulla at ante rhoncus, vel efficitur felis condimentum. Proin odio odio.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72775" y="5854162"/>
            <a:ext cx="626948" cy="551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9"/>
              </a:lnSpc>
              <a:spcBef>
                <a:spcPct val="0"/>
              </a:spcBef>
            </a:pPr>
            <a:r>
              <a:rPr lang="en-US" sz="3263" spc="104">
                <a:solidFill>
                  <a:srgbClr val="EE82EE"/>
                </a:solidFill>
                <a:latin typeface="Codec Pro Bold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99728" y="5930365"/>
            <a:ext cx="6744279" cy="155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1"/>
              </a:lnSpc>
              <a:spcBef>
                <a:spcPct val="0"/>
              </a:spcBef>
            </a:pPr>
            <a:r>
              <a:rPr lang="en-US" sz="2211" spc="216">
                <a:solidFill>
                  <a:srgbClr val="FFFFFF"/>
                </a:solidFill>
                <a:latin typeface="TT Drugs"/>
              </a:rPr>
              <a:t>Lorem ipsum dolor sit amet, consectetur adipiscing elit. Duis vulputate nulla at ante rhoncus, vel efficitur felis condimentum. Proin odio odio.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2775" y="7670531"/>
            <a:ext cx="626948" cy="551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9"/>
              </a:lnSpc>
              <a:spcBef>
                <a:spcPct val="0"/>
              </a:spcBef>
            </a:pPr>
            <a:r>
              <a:rPr lang="en-US" sz="3263" spc="104">
                <a:solidFill>
                  <a:srgbClr val="EE82EE"/>
                </a:solidFill>
                <a:latin typeface="Codec Pro Bold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99728" y="7746735"/>
            <a:ext cx="6744279" cy="155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1"/>
              </a:lnSpc>
              <a:spcBef>
                <a:spcPct val="0"/>
              </a:spcBef>
            </a:pPr>
            <a:r>
              <a:rPr lang="en-US" sz="2211" spc="216">
                <a:solidFill>
                  <a:srgbClr val="FFFFFF"/>
                </a:solidFill>
                <a:latin typeface="TT Drugs"/>
              </a:rPr>
              <a:t>Lorem ipsum dolor sit amet, consectetur adipiscing elit. Duis vulputate nulla at ante rhoncus, vel efficitur felis condimentum. Proin odio odio.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8842693" y="2560995"/>
            <a:ext cx="5723451" cy="572345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23046" y="2304952"/>
            <a:ext cx="2811401" cy="1317063"/>
            <a:chOff x="0" y="0"/>
            <a:chExt cx="623663" cy="2921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3663" cy="292168"/>
            </a:xfrm>
            <a:custGeom>
              <a:avLst/>
              <a:gdLst/>
              <a:ahLst/>
              <a:cxnLst/>
              <a:rect l="l" t="t" r="r" b="b"/>
              <a:pathLst>
                <a:path w="623663" h="292168">
                  <a:moveTo>
                    <a:pt x="90874" y="0"/>
                  </a:moveTo>
                  <a:lnTo>
                    <a:pt x="532789" y="0"/>
                  </a:lnTo>
                  <a:cubicBezTo>
                    <a:pt x="582977" y="0"/>
                    <a:pt x="623663" y="40686"/>
                    <a:pt x="623663" y="90874"/>
                  </a:cubicBezTo>
                  <a:lnTo>
                    <a:pt x="623663" y="201294"/>
                  </a:lnTo>
                  <a:cubicBezTo>
                    <a:pt x="623663" y="251483"/>
                    <a:pt x="582977" y="292168"/>
                    <a:pt x="532789" y="292168"/>
                  </a:cubicBezTo>
                  <a:lnTo>
                    <a:pt x="90874" y="292168"/>
                  </a:lnTo>
                  <a:cubicBezTo>
                    <a:pt x="40686" y="292168"/>
                    <a:pt x="0" y="251483"/>
                    <a:pt x="0" y="201294"/>
                  </a:cubicBezTo>
                  <a:lnTo>
                    <a:pt x="0" y="90874"/>
                  </a:lnTo>
                  <a:cubicBezTo>
                    <a:pt x="0" y="40686"/>
                    <a:pt x="40686" y="0"/>
                    <a:pt x="90874" y="0"/>
                  </a:cubicBezTo>
                  <a:close/>
                </a:path>
              </a:pathLst>
            </a:custGeom>
            <a:solidFill>
              <a:srgbClr val="FAEEFA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23663" cy="320743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465"/>
                </a:lnSpc>
              </a:pPr>
              <a:r>
                <a:rPr lang="en-US" sz="1799">
                  <a:solidFill>
                    <a:srgbClr val="000000"/>
                  </a:solidFill>
                  <a:latin typeface="TT Drugs"/>
                </a:rPr>
                <a:t>Write identity or value here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152895" y="4764192"/>
            <a:ext cx="2811401" cy="1317063"/>
            <a:chOff x="0" y="0"/>
            <a:chExt cx="623663" cy="2921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3663" cy="292168"/>
            </a:xfrm>
            <a:custGeom>
              <a:avLst/>
              <a:gdLst/>
              <a:ahLst/>
              <a:cxnLst/>
              <a:rect l="l" t="t" r="r" b="b"/>
              <a:pathLst>
                <a:path w="623663" h="292168">
                  <a:moveTo>
                    <a:pt x="90874" y="0"/>
                  </a:moveTo>
                  <a:lnTo>
                    <a:pt x="532789" y="0"/>
                  </a:lnTo>
                  <a:cubicBezTo>
                    <a:pt x="582977" y="0"/>
                    <a:pt x="623663" y="40686"/>
                    <a:pt x="623663" y="90874"/>
                  </a:cubicBezTo>
                  <a:lnTo>
                    <a:pt x="623663" y="201294"/>
                  </a:lnTo>
                  <a:cubicBezTo>
                    <a:pt x="623663" y="251483"/>
                    <a:pt x="582977" y="292168"/>
                    <a:pt x="532789" y="292168"/>
                  </a:cubicBezTo>
                  <a:lnTo>
                    <a:pt x="90874" y="292168"/>
                  </a:lnTo>
                  <a:cubicBezTo>
                    <a:pt x="40686" y="292168"/>
                    <a:pt x="0" y="251483"/>
                    <a:pt x="0" y="201294"/>
                  </a:cubicBezTo>
                  <a:lnTo>
                    <a:pt x="0" y="90874"/>
                  </a:lnTo>
                  <a:cubicBezTo>
                    <a:pt x="0" y="40686"/>
                    <a:pt x="40686" y="0"/>
                    <a:pt x="90874" y="0"/>
                  </a:cubicBezTo>
                  <a:close/>
                </a:path>
              </a:pathLst>
            </a:custGeom>
            <a:solidFill>
              <a:srgbClr val="FAEEFA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623663" cy="320743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465"/>
                </a:lnSpc>
              </a:pPr>
              <a:r>
                <a:rPr lang="en-US" sz="1799">
                  <a:solidFill>
                    <a:srgbClr val="000000"/>
                  </a:solidFill>
                  <a:latin typeface="TT Drugs"/>
                </a:rPr>
                <a:t>Write identity or value here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23046" y="7224315"/>
            <a:ext cx="2811401" cy="1317063"/>
            <a:chOff x="0" y="0"/>
            <a:chExt cx="623663" cy="2921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3663" cy="292168"/>
            </a:xfrm>
            <a:custGeom>
              <a:avLst/>
              <a:gdLst/>
              <a:ahLst/>
              <a:cxnLst/>
              <a:rect l="l" t="t" r="r" b="b"/>
              <a:pathLst>
                <a:path w="623663" h="292168">
                  <a:moveTo>
                    <a:pt x="90874" y="0"/>
                  </a:moveTo>
                  <a:lnTo>
                    <a:pt x="532789" y="0"/>
                  </a:lnTo>
                  <a:cubicBezTo>
                    <a:pt x="582977" y="0"/>
                    <a:pt x="623663" y="40686"/>
                    <a:pt x="623663" y="90874"/>
                  </a:cubicBezTo>
                  <a:lnTo>
                    <a:pt x="623663" y="201294"/>
                  </a:lnTo>
                  <a:cubicBezTo>
                    <a:pt x="623663" y="251483"/>
                    <a:pt x="582977" y="292168"/>
                    <a:pt x="532789" y="292168"/>
                  </a:cubicBezTo>
                  <a:lnTo>
                    <a:pt x="90874" y="292168"/>
                  </a:lnTo>
                  <a:cubicBezTo>
                    <a:pt x="40686" y="292168"/>
                    <a:pt x="0" y="251483"/>
                    <a:pt x="0" y="201294"/>
                  </a:cubicBezTo>
                  <a:lnTo>
                    <a:pt x="0" y="90874"/>
                  </a:lnTo>
                  <a:cubicBezTo>
                    <a:pt x="0" y="40686"/>
                    <a:pt x="40686" y="0"/>
                    <a:pt x="90874" y="0"/>
                  </a:cubicBezTo>
                  <a:close/>
                </a:path>
              </a:pathLst>
            </a:custGeom>
            <a:solidFill>
              <a:srgbClr val="FAEEFA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623663" cy="320743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465"/>
                </a:lnSpc>
              </a:pPr>
              <a:r>
                <a:rPr lang="en-US" sz="1799">
                  <a:solidFill>
                    <a:srgbClr val="000000"/>
                  </a:solidFill>
                  <a:latin typeface="TT Drugs"/>
                </a:rPr>
                <a:t>Write identity or value here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10119" y="2382304"/>
            <a:ext cx="2811401" cy="1317063"/>
            <a:chOff x="0" y="0"/>
            <a:chExt cx="623663" cy="2921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663" cy="292168"/>
            </a:xfrm>
            <a:custGeom>
              <a:avLst/>
              <a:gdLst/>
              <a:ahLst/>
              <a:cxnLst/>
              <a:rect l="l" t="t" r="r" b="b"/>
              <a:pathLst>
                <a:path w="623663" h="292168">
                  <a:moveTo>
                    <a:pt x="90874" y="0"/>
                  </a:moveTo>
                  <a:lnTo>
                    <a:pt x="532789" y="0"/>
                  </a:lnTo>
                  <a:cubicBezTo>
                    <a:pt x="582977" y="0"/>
                    <a:pt x="623663" y="40686"/>
                    <a:pt x="623663" y="90874"/>
                  </a:cubicBezTo>
                  <a:lnTo>
                    <a:pt x="623663" y="201294"/>
                  </a:lnTo>
                  <a:cubicBezTo>
                    <a:pt x="623663" y="251483"/>
                    <a:pt x="582977" y="292168"/>
                    <a:pt x="532789" y="292168"/>
                  </a:cubicBezTo>
                  <a:lnTo>
                    <a:pt x="90874" y="292168"/>
                  </a:lnTo>
                  <a:cubicBezTo>
                    <a:pt x="40686" y="292168"/>
                    <a:pt x="0" y="251483"/>
                    <a:pt x="0" y="201294"/>
                  </a:cubicBezTo>
                  <a:lnTo>
                    <a:pt x="0" y="90874"/>
                  </a:lnTo>
                  <a:cubicBezTo>
                    <a:pt x="0" y="40686"/>
                    <a:pt x="40686" y="0"/>
                    <a:pt x="90874" y="0"/>
                  </a:cubicBezTo>
                  <a:close/>
                </a:path>
              </a:pathLst>
            </a:custGeom>
            <a:solidFill>
              <a:srgbClr val="FAEEFA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623663" cy="320743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465"/>
                </a:lnSpc>
              </a:pPr>
              <a:r>
                <a:rPr lang="en-US" sz="1799">
                  <a:solidFill>
                    <a:srgbClr val="000000"/>
                  </a:solidFill>
                  <a:latin typeface="TT Drugs"/>
                </a:rPr>
                <a:t>Write identity or value here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447907" y="4841540"/>
            <a:ext cx="2811401" cy="1317063"/>
            <a:chOff x="0" y="0"/>
            <a:chExt cx="623663" cy="2921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23663" cy="292168"/>
            </a:xfrm>
            <a:custGeom>
              <a:avLst/>
              <a:gdLst/>
              <a:ahLst/>
              <a:cxnLst/>
              <a:rect l="l" t="t" r="r" b="b"/>
              <a:pathLst>
                <a:path w="623663" h="292168">
                  <a:moveTo>
                    <a:pt x="90874" y="0"/>
                  </a:moveTo>
                  <a:lnTo>
                    <a:pt x="532789" y="0"/>
                  </a:lnTo>
                  <a:cubicBezTo>
                    <a:pt x="582977" y="0"/>
                    <a:pt x="623663" y="40686"/>
                    <a:pt x="623663" y="90874"/>
                  </a:cubicBezTo>
                  <a:lnTo>
                    <a:pt x="623663" y="201294"/>
                  </a:lnTo>
                  <a:cubicBezTo>
                    <a:pt x="623663" y="251483"/>
                    <a:pt x="582977" y="292168"/>
                    <a:pt x="532789" y="292168"/>
                  </a:cubicBezTo>
                  <a:lnTo>
                    <a:pt x="90874" y="292168"/>
                  </a:lnTo>
                  <a:cubicBezTo>
                    <a:pt x="40686" y="292168"/>
                    <a:pt x="0" y="251483"/>
                    <a:pt x="0" y="201294"/>
                  </a:cubicBezTo>
                  <a:lnTo>
                    <a:pt x="0" y="90874"/>
                  </a:lnTo>
                  <a:cubicBezTo>
                    <a:pt x="0" y="40686"/>
                    <a:pt x="40686" y="0"/>
                    <a:pt x="90874" y="0"/>
                  </a:cubicBezTo>
                  <a:close/>
                </a:path>
              </a:pathLst>
            </a:custGeom>
            <a:solidFill>
              <a:srgbClr val="FAEEFA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623663" cy="320743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465"/>
                </a:lnSpc>
              </a:pPr>
              <a:r>
                <a:rPr lang="en-US" sz="1799">
                  <a:solidFill>
                    <a:srgbClr val="000000"/>
                  </a:solidFill>
                  <a:latin typeface="TT Drugs"/>
                </a:rPr>
                <a:t>Write identity or value here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110119" y="7301664"/>
            <a:ext cx="2811401" cy="1317063"/>
            <a:chOff x="0" y="0"/>
            <a:chExt cx="623663" cy="29216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23663" cy="292168"/>
            </a:xfrm>
            <a:custGeom>
              <a:avLst/>
              <a:gdLst/>
              <a:ahLst/>
              <a:cxnLst/>
              <a:rect l="l" t="t" r="r" b="b"/>
              <a:pathLst>
                <a:path w="623663" h="292168">
                  <a:moveTo>
                    <a:pt x="90874" y="0"/>
                  </a:moveTo>
                  <a:lnTo>
                    <a:pt x="532789" y="0"/>
                  </a:lnTo>
                  <a:cubicBezTo>
                    <a:pt x="582977" y="0"/>
                    <a:pt x="623663" y="40686"/>
                    <a:pt x="623663" y="90874"/>
                  </a:cubicBezTo>
                  <a:lnTo>
                    <a:pt x="623663" y="201294"/>
                  </a:lnTo>
                  <a:cubicBezTo>
                    <a:pt x="623663" y="251483"/>
                    <a:pt x="582977" y="292168"/>
                    <a:pt x="532789" y="292168"/>
                  </a:cubicBezTo>
                  <a:lnTo>
                    <a:pt x="90874" y="292168"/>
                  </a:lnTo>
                  <a:cubicBezTo>
                    <a:pt x="40686" y="292168"/>
                    <a:pt x="0" y="251483"/>
                    <a:pt x="0" y="201294"/>
                  </a:cubicBezTo>
                  <a:lnTo>
                    <a:pt x="0" y="90874"/>
                  </a:lnTo>
                  <a:cubicBezTo>
                    <a:pt x="0" y="40686"/>
                    <a:pt x="40686" y="0"/>
                    <a:pt x="90874" y="0"/>
                  </a:cubicBezTo>
                  <a:close/>
                </a:path>
              </a:pathLst>
            </a:custGeom>
            <a:solidFill>
              <a:srgbClr val="FAEEFA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23663" cy="320743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465"/>
                </a:lnSpc>
              </a:pPr>
              <a:r>
                <a:rPr lang="en-US" sz="1799">
                  <a:solidFill>
                    <a:srgbClr val="000000"/>
                  </a:solidFill>
                  <a:latin typeface="TT Drugs"/>
                </a:rPr>
                <a:t>Write identity or value here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10028293" y="3823946"/>
            <a:ext cx="3352251" cy="3352251"/>
          </a:xfrm>
          <a:custGeom>
            <a:avLst/>
            <a:gdLst/>
            <a:ahLst/>
            <a:cxnLst/>
            <a:rect l="l" t="t" r="r" b="b"/>
            <a:pathLst>
              <a:path w="3352251" h="3352251">
                <a:moveTo>
                  <a:pt x="0" y="0"/>
                </a:moveTo>
                <a:lnTo>
                  <a:pt x="3352251" y="0"/>
                </a:lnTo>
                <a:lnTo>
                  <a:pt x="3352251" y="3352251"/>
                </a:lnTo>
                <a:lnTo>
                  <a:pt x="0" y="3352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10298719" y="4094815"/>
            <a:ext cx="2811401" cy="281140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3151"/>
                </a:lnSpc>
              </a:pPr>
              <a:r>
                <a:rPr lang="en-US" sz="2299">
                  <a:solidFill>
                    <a:srgbClr val="FFFFFF"/>
                  </a:solidFill>
                  <a:latin typeface="TT Drugs"/>
                </a:rPr>
                <a:t>User/Buyer Persona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1737309" y="7970585"/>
            <a:ext cx="4790663" cy="2316415"/>
          </a:xfrm>
          <a:custGeom>
            <a:avLst/>
            <a:gdLst/>
            <a:ahLst/>
            <a:cxnLst/>
            <a:rect l="l" t="t" r="r" b="b"/>
            <a:pathLst>
              <a:path w="4790663" h="2404042">
                <a:moveTo>
                  <a:pt x="0" y="0"/>
                </a:moveTo>
                <a:lnTo>
                  <a:pt x="4790663" y="0"/>
                </a:lnTo>
                <a:lnTo>
                  <a:pt x="4790663" y="2404042"/>
                </a:lnTo>
                <a:lnTo>
                  <a:pt x="0" y="24040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2429756" y="1803231"/>
            <a:ext cx="3907384" cy="102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6"/>
              </a:lnSpc>
              <a:spcBef>
                <a:spcPct val="0"/>
              </a:spcBef>
            </a:pPr>
            <a:r>
              <a:rPr lang="en-US" sz="6068" spc="195">
                <a:solidFill>
                  <a:srgbClr val="FFFFFF"/>
                </a:solidFill>
                <a:latin typeface="Codec Pro Bold"/>
              </a:rPr>
              <a:t>Branding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429761" y="2877818"/>
            <a:ext cx="3405763" cy="328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9"/>
              </a:lnSpc>
              <a:spcBef>
                <a:spcPct val="0"/>
              </a:spcBef>
            </a:pPr>
            <a:r>
              <a:rPr lang="en-US" sz="2656">
                <a:solidFill>
                  <a:srgbClr val="EE82EE"/>
                </a:solidFill>
                <a:latin typeface="TT Drugs"/>
              </a:rPr>
              <a:t>Given the user personas identified for the campaign, elaborate on the branding identity that the campaign will project.</a:t>
            </a:r>
          </a:p>
        </p:txBody>
      </p:sp>
      <p:sp>
        <p:nvSpPr>
          <p:cNvPr id="32" name="Freeform 4">
            <a:extLst>
              <a:ext uri="{FF2B5EF4-FFF2-40B4-BE49-F238E27FC236}">
                <a16:creationId xmlns:a16="http://schemas.microsoft.com/office/drawing/2014/main" id="{ABCFBC3D-DB06-2AD4-1152-1B0490C3D2C4}"/>
              </a:ext>
            </a:extLst>
          </p:cNvPr>
          <p:cNvSpPr/>
          <p:nvPr/>
        </p:nvSpPr>
        <p:spPr>
          <a:xfrm rot="10800000">
            <a:off x="-1" y="-1"/>
            <a:ext cx="1981200" cy="2415403"/>
          </a:xfrm>
          <a:custGeom>
            <a:avLst/>
            <a:gdLst/>
            <a:ahLst/>
            <a:cxnLst/>
            <a:rect l="l" t="t" r="r" b="b"/>
            <a:pathLst>
              <a:path w="5083136" h="10166272">
                <a:moveTo>
                  <a:pt x="0" y="0"/>
                </a:moveTo>
                <a:lnTo>
                  <a:pt x="5083136" y="0"/>
                </a:lnTo>
                <a:lnTo>
                  <a:pt x="5083136" y="10166272"/>
                </a:lnTo>
                <a:lnTo>
                  <a:pt x="0" y="101662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58550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" y="3978975"/>
            <a:ext cx="7356593" cy="630802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6612" r="1" b="-6813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14020800" y="1"/>
            <a:ext cx="4267200" cy="3633438"/>
          </a:xfrm>
          <a:custGeom>
            <a:avLst/>
            <a:gdLst/>
            <a:ahLst/>
            <a:cxnLst/>
            <a:rect l="l" t="t" r="r" b="b"/>
            <a:pathLst>
              <a:path w="13978141" h="10242165">
                <a:moveTo>
                  <a:pt x="0" y="0"/>
                </a:moveTo>
                <a:lnTo>
                  <a:pt x="13978141" y="0"/>
                </a:lnTo>
                <a:lnTo>
                  <a:pt x="13978141" y="10242165"/>
                </a:lnTo>
                <a:lnTo>
                  <a:pt x="0" y="102421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57407" r="-1672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510719" y="1291001"/>
            <a:ext cx="9703400" cy="102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6"/>
              </a:lnSpc>
              <a:spcBef>
                <a:spcPct val="0"/>
              </a:spcBef>
            </a:pPr>
            <a:r>
              <a:rPr lang="en-US" sz="6068" spc="195">
                <a:solidFill>
                  <a:srgbClr val="FFFFFF"/>
                </a:solidFill>
                <a:latin typeface="Codec Pro Bold"/>
              </a:rPr>
              <a:t>Schedule &amp; Deadlines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10719" y="2365588"/>
            <a:ext cx="9703400" cy="9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9"/>
              </a:lnSpc>
              <a:spcBef>
                <a:spcPct val="0"/>
              </a:spcBef>
            </a:pPr>
            <a:r>
              <a:rPr lang="en-US" sz="2656">
                <a:solidFill>
                  <a:srgbClr val="EE82EE"/>
                </a:solidFill>
                <a:latin typeface="TT Drugs"/>
              </a:rPr>
              <a:t>Lay out the timeline for the marketing activities and initiatives that will make the campaign succcesful.</a:t>
            </a:r>
          </a:p>
        </p:txBody>
      </p:sp>
      <p:sp>
        <p:nvSpPr>
          <p:cNvPr id="7" name="Freeform 7"/>
          <p:cNvSpPr/>
          <p:nvPr/>
        </p:nvSpPr>
        <p:spPr>
          <a:xfrm>
            <a:off x="2293543" y="4297853"/>
            <a:ext cx="2638651" cy="2638651"/>
          </a:xfrm>
          <a:custGeom>
            <a:avLst/>
            <a:gdLst/>
            <a:ahLst/>
            <a:cxnLst/>
            <a:rect l="l" t="t" r="r" b="b"/>
            <a:pathLst>
              <a:path w="2638650" h="2638650">
                <a:moveTo>
                  <a:pt x="0" y="0"/>
                </a:moveTo>
                <a:lnTo>
                  <a:pt x="2638650" y="0"/>
                </a:lnTo>
                <a:lnTo>
                  <a:pt x="2638650" y="2638650"/>
                </a:lnTo>
                <a:lnTo>
                  <a:pt x="0" y="26386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735214" y="4297853"/>
            <a:ext cx="2638651" cy="2638651"/>
          </a:xfrm>
          <a:custGeom>
            <a:avLst/>
            <a:gdLst/>
            <a:ahLst/>
            <a:cxnLst/>
            <a:rect l="l" t="t" r="r" b="b"/>
            <a:pathLst>
              <a:path w="2638650" h="2638650">
                <a:moveTo>
                  <a:pt x="0" y="0"/>
                </a:moveTo>
                <a:lnTo>
                  <a:pt x="2638650" y="0"/>
                </a:lnTo>
                <a:lnTo>
                  <a:pt x="2638650" y="2638650"/>
                </a:lnTo>
                <a:lnTo>
                  <a:pt x="0" y="26386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173963" y="4297853"/>
            <a:ext cx="2638651" cy="2638651"/>
          </a:xfrm>
          <a:custGeom>
            <a:avLst/>
            <a:gdLst/>
            <a:ahLst/>
            <a:cxnLst/>
            <a:rect l="l" t="t" r="r" b="b"/>
            <a:pathLst>
              <a:path w="2638650" h="2638650">
                <a:moveTo>
                  <a:pt x="0" y="0"/>
                </a:moveTo>
                <a:lnTo>
                  <a:pt x="2638650" y="0"/>
                </a:lnTo>
                <a:lnTo>
                  <a:pt x="2638650" y="2638650"/>
                </a:lnTo>
                <a:lnTo>
                  <a:pt x="0" y="26386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612714" y="4297853"/>
            <a:ext cx="2638651" cy="2638651"/>
          </a:xfrm>
          <a:custGeom>
            <a:avLst/>
            <a:gdLst/>
            <a:ahLst/>
            <a:cxnLst/>
            <a:rect l="l" t="t" r="r" b="b"/>
            <a:pathLst>
              <a:path w="2638650" h="2638650">
                <a:moveTo>
                  <a:pt x="0" y="0"/>
                </a:moveTo>
                <a:lnTo>
                  <a:pt x="2638651" y="0"/>
                </a:lnTo>
                <a:lnTo>
                  <a:pt x="2638651" y="2638650"/>
                </a:lnTo>
                <a:lnTo>
                  <a:pt x="0" y="26386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4932191" y="5617173"/>
            <a:ext cx="803020" cy="0"/>
          </a:xfrm>
          <a:prstGeom prst="line">
            <a:avLst/>
          </a:prstGeom>
          <a:ln w="66675" cap="flat">
            <a:solidFill>
              <a:srgbClr val="EE82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8370939" y="5617173"/>
            <a:ext cx="803020" cy="0"/>
          </a:xfrm>
          <a:prstGeom prst="line">
            <a:avLst/>
          </a:prstGeom>
          <a:ln w="66675" cap="flat">
            <a:solidFill>
              <a:srgbClr val="EE82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11812611" y="5583836"/>
            <a:ext cx="803020" cy="0"/>
          </a:xfrm>
          <a:prstGeom prst="line">
            <a:avLst/>
          </a:prstGeom>
          <a:ln w="66675" cap="flat">
            <a:solidFill>
              <a:srgbClr val="EE82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510723" y="5247333"/>
            <a:ext cx="2204291" cy="51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  <a:spcBef>
                <a:spcPct val="0"/>
              </a:spcBef>
            </a:pPr>
            <a:r>
              <a:rPr lang="en-US" sz="3117">
                <a:solidFill>
                  <a:srgbClr val="EE82EE"/>
                </a:solidFill>
                <a:latin typeface="TT Drugs"/>
              </a:rPr>
              <a:t>JANUARY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50934" y="5278628"/>
            <a:ext cx="2204291" cy="51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  <a:spcBef>
                <a:spcPct val="0"/>
              </a:spcBef>
            </a:pPr>
            <a:r>
              <a:rPr lang="en-US" sz="3117">
                <a:solidFill>
                  <a:srgbClr val="EE82EE"/>
                </a:solidFill>
                <a:latin typeface="TT Drugs"/>
              </a:rPr>
              <a:t>MARCH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91143" y="5247333"/>
            <a:ext cx="2204291" cy="51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  <a:spcBef>
                <a:spcPct val="0"/>
              </a:spcBef>
            </a:pPr>
            <a:r>
              <a:rPr lang="en-US" sz="3117">
                <a:solidFill>
                  <a:srgbClr val="EE82EE"/>
                </a:solidFill>
                <a:latin typeface="TT Drugs"/>
              </a:rPr>
              <a:t>MAY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29894" y="5245292"/>
            <a:ext cx="2204291" cy="51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  <a:spcBef>
                <a:spcPct val="0"/>
              </a:spcBef>
            </a:pPr>
            <a:r>
              <a:rPr lang="en-US" sz="3117">
                <a:solidFill>
                  <a:srgbClr val="EE82EE"/>
                </a:solidFill>
                <a:latin typeface="TT Drugs"/>
              </a:rPr>
              <a:t>JULY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99391" y="7036116"/>
            <a:ext cx="626948" cy="551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9"/>
              </a:lnSpc>
              <a:spcBef>
                <a:spcPct val="0"/>
              </a:spcBef>
            </a:pPr>
            <a:r>
              <a:rPr lang="en-US" sz="3263" spc="104">
                <a:solidFill>
                  <a:srgbClr val="FFFFFF"/>
                </a:solidFill>
                <a:latin typeface="Codec Pro Bold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06966" y="7600915"/>
            <a:ext cx="2811803" cy="76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1"/>
              </a:lnSpc>
              <a:spcBef>
                <a:spcPct val="0"/>
              </a:spcBef>
            </a:pPr>
            <a:r>
              <a:rPr lang="en-US" sz="2211" spc="216">
                <a:solidFill>
                  <a:srgbClr val="FFFFFF"/>
                </a:solidFill>
                <a:latin typeface="TT Drugs"/>
              </a:rPr>
              <a:t>Conduct market research.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41062" y="7036115"/>
            <a:ext cx="626948" cy="551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9"/>
              </a:lnSpc>
              <a:spcBef>
                <a:spcPct val="0"/>
              </a:spcBef>
            </a:pPr>
            <a:r>
              <a:rPr lang="en-US" sz="3263" spc="104">
                <a:solidFill>
                  <a:srgbClr val="FFFFFF"/>
                </a:solidFill>
                <a:latin typeface="Codec Pro Bold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48638" y="7600919"/>
            <a:ext cx="2811803" cy="11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1"/>
              </a:lnSpc>
              <a:spcBef>
                <a:spcPct val="0"/>
              </a:spcBef>
            </a:pPr>
            <a:r>
              <a:rPr lang="en-US" sz="2211" spc="216">
                <a:solidFill>
                  <a:srgbClr val="FFFFFF"/>
                </a:solidFill>
                <a:latin typeface="TT Drugs"/>
              </a:rPr>
              <a:t>Finalize public relations and media plan.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81514" y="7036115"/>
            <a:ext cx="626948" cy="551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9"/>
              </a:lnSpc>
              <a:spcBef>
                <a:spcPct val="0"/>
              </a:spcBef>
            </a:pPr>
            <a:r>
              <a:rPr lang="en-US" sz="3263" spc="104">
                <a:solidFill>
                  <a:srgbClr val="FFFFFF"/>
                </a:solidFill>
                <a:latin typeface="Codec Pro Bold"/>
              </a:rPr>
              <a:t>03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89090" y="7600913"/>
            <a:ext cx="2811803" cy="760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1"/>
              </a:lnSpc>
              <a:spcBef>
                <a:spcPct val="0"/>
              </a:spcBef>
            </a:pPr>
            <a:r>
              <a:rPr lang="en-US" sz="2211" spc="216">
                <a:solidFill>
                  <a:srgbClr val="FFFFFF"/>
                </a:solidFill>
                <a:latin typeface="TT Drugs"/>
              </a:rPr>
              <a:t>Hold sales promotions.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21963" y="7036115"/>
            <a:ext cx="626948" cy="551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9"/>
              </a:lnSpc>
              <a:spcBef>
                <a:spcPct val="0"/>
              </a:spcBef>
            </a:pPr>
            <a:r>
              <a:rPr lang="en-US" sz="3263" spc="104">
                <a:solidFill>
                  <a:srgbClr val="FFFFFF"/>
                </a:solidFill>
                <a:latin typeface="Codec Pro Bold"/>
              </a:rPr>
              <a:t>04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529542" y="7600919"/>
            <a:ext cx="2811803" cy="155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1"/>
              </a:lnSpc>
              <a:spcBef>
                <a:spcPct val="0"/>
              </a:spcBef>
            </a:pPr>
            <a:r>
              <a:rPr lang="en-US" sz="2211" spc="216">
                <a:solidFill>
                  <a:srgbClr val="FFFFFF"/>
                </a:solidFill>
                <a:latin typeface="TT Drugs"/>
              </a:rPr>
              <a:t>Write another activity, deadline or milestone here.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73754" y="266705"/>
            <a:ext cx="5482971" cy="9462247"/>
          </a:xfrm>
          <a:custGeom>
            <a:avLst/>
            <a:gdLst/>
            <a:ahLst/>
            <a:cxnLst/>
            <a:rect l="l" t="t" r="r" b="b"/>
            <a:pathLst>
              <a:path w="5482971" h="9462247">
                <a:moveTo>
                  <a:pt x="0" y="0"/>
                </a:moveTo>
                <a:lnTo>
                  <a:pt x="5482971" y="0"/>
                </a:lnTo>
                <a:lnTo>
                  <a:pt x="5482971" y="9462247"/>
                </a:lnTo>
                <a:lnTo>
                  <a:pt x="0" y="9462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489" r="-74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15863722" y="7862724"/>
            <a:ext cx="2781301" cy="2067255"/>
          </a:xfrm>
          <a:custGeom>
            <a:avLst/>
            <a:gdLst/>
            <a:ahLst/>
            <a:cxnLst/>
            <a:rect l="l" t="t" r="r" b="b"/>
            <a:pathLst>
              <a:path w="4053440" h="2067254">
                <a:moveTo>
                  <a:pt x="0" y="0"/>
                </a:moveTo>
                <a:lnTo>
                  <a:pt x="4053439" y="0"/>
                </a:lnTo>
                <a:lnTo>
                  <a:pt x="4053439" y="2067255"/>
                </a:lnTo>
                <a:lnTo>
                  <a:pt x="0" y="2067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45739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3406539" y="1696761"/>
            <a:ext cx="3376369" cy="3301069"/>
            <a:chOff x="0" y="0"/>
            <a:chExt cx="889249" cy="8694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249" cy="869417"/>
            </a:xfrm>
            <a:custGeom>
              <a:avLst/>
              <a:gdLst/>
              <a:ahLst/>
              <a:cxnLst/>
              <a:rect l="l" t="t" r="r" b="b"/>
              <a:pathLst>
                <a:path w="889249" h="869417">
                  <a:moveTo>
                    <a:pt x="75668" y="0"/>
                  </a:moveTo>
                  <a:lnTo>
                    <a:pt x="813581" y="0"/>
                  </a:lnTo>
                  <a:cubicBezTo>
                    <a:pt x="855372" y="0"/>
                    <a:pt x="889249" y="33878"/>
                    <a:pt x="889249" y="75668"/>
                  </a:cubicBezTo>
                  <a:lnTo>
                    <a:pt x="889249" y="793749"/>
                  </a:lnTo>
                  <a:cubicBezTo>
                    <a:pt x="889249" y="813818"/>
                    <a:pt x="881277" y="833064"/>
                    <a:pt x="867087" y="847255"/>
                  </a:cubicBezTo>
                  <a:cubicBezTo>
                    <a:pt x="852896" y="861445"/>
                    <a:pt x="833650" y="869417"/>
                    <a:pt x="813581" y="869417"/>
                  </a:cubicBezTo>
                  <a:lnTo>
                    <a:pt x="75668" y="869417"/>
                  </a:lnTo>
                  <a:cubicBezTo>
                    <a:pt x="33878" y="869417"/>
                    <a:pt x="0" y="835540"/>
                    <a:pt x="0" y="793749"/>
                  </a:cubicBezTo>
                  <a:lnTo>
                    <a:pt x="0" y="75668"/>
                  </a:lnTo>
                  <a:cubicBezTo>
                    <a:pt x="0" y="55600"/>
                    <a:pt x="7972" y="36353"/>
                    <a:pt x="22163" y="22163"/>
                  </a:cubicBezTo>
                  <a:cubicBezTo>
                    <a:pt x="36353" y="7972"/>
                    <a:pt x="55600" y="0"/>
                    <a:pt x="756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89249" cy="878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603911" y="2077295"/>
            <a:ext cx="1083284" cy="1083284"/>
          </a:xfrm>
          <a:custGeom>
            <a:avLst/>
            <a:gdLst/>
            <a:ahLst/>
            <a:cxnLst/>
            <a:rect l="l" t="t" r="r" b="b"/>
            <a:pathLst>
              <a:path w="1083284" h="1083284">
                <a:moveTo>
                  <a:pt x="0" y="0"/>
                </a:moveTo>
                <a:lnTo>
                  <a:pt x="1083284" y="0"/>
                </a:lnTo>
                <a:lnTo>
                  <a:pt x="1083284" y="1083284"/>
                </a:lnTo>
                <a:lnTo>
                  <a:pt x="0" y="1083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259151" y="1487205"/>
            <a:ext cx="8115300" cy="102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6"/>
              </a:lnSpc>
              <a:spcBef>
                <a:spcPct val="0"/>
              </a:spcBef>
            </a:pPr>
            <a:r>
              <a:rPr lang="en-US" sz="6068" spc="195">
                <a:solidFill>
                  <a:srgbClr val="FFFFFF"/>
                </a:solidFill>
                <a:latin typeface="Codec Pro Bold"/>
              </a:rPr>
              <a:t>Budget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59159" y="2710394"/>
            <a:ext cx="2733097" cy="2332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9"/>
              </a:lnSpc>
              <a:spcBef>
                <a:spcPct val="0"/>
              </a:spcBef>
            </a:pPr>
            <a:r>
              <a:rPr lang="en-US" sz="2656">
                <a:solidFill>
                  <a:srgbClr val="EE82EE"/>
                </a:solidFill>
                <a:latin typeface="TT Drugs"/>
              </a:rPr>
              <a:t>Use the graph to present the expenses associated with the campaign.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08205" y="3473854"/>
            <a:ext cx="3274696" cy="1237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48"/>
              </a:lnSpc>
              <a:spcBef>
                <a:spcPct val="0"/>
              </a:spcBef>
            </a:pPr>
            <a:r>
              <a:rPr lang="en-US" sz="7392" spc="-436">
                <a:solidFill>
                  <a:srgbClr val="945ACB"/>
                </a:solidFill>
                <a:latin typeface="Codec Pro Bold"/>
              </a:rPr>
              <a:t>100%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32571" y="3166529"/>
            <a:ext cx="1724299" cy="50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1"/>
              </a:lnSpc>
              <a:spcBef>
                <a:spcPct val="0"/>
              </a:spcBef>
            </a:pPr>
            <a:r>
              <a:rPr lang="en-US" sz="2979" spc="-175">
                <a:solidFill>
                  <a:srgbClr val="945ACB"/>
                </a:solidFill>
                <a:latin typeface="Codec Pro Bold"/>
              </a:rPr>
              <a:t>Budget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9737" y="2685946"/>
            <a:ext cx="7523608" cy="7164947"/>
          </a:xfrm>
          <a:prstGeom prst="rect">
            <a:avLst/>
          </a:prstGeom>
        </p:spPr>
      </p:pic>
      <p:sp>
        <p:nvSpPr>
          <p:cNvPr id="15" name="Freeform 4">
            <a:extLst>
              <a:ext uri="{FF2B5EF4-FFF2-40B4-BE49-F238E27FC236}">
                <a16:creationId xmlns:a16="http://schemas.microsoft.com/office/drawing/2014/main" id="{3404FC30-40D7-BCD1-3740-2D8B79AF8B77}"/>
              </a:ext>
            </a:extLst>
          </p:cNvPr>
          <p:cNvSpPr/>
          <p:nvPr/>
        </p:nvSpPr>
        <p:spPr>
          <a:xfrm rot="-5400000">
            <a:off x="15305451" y="-348843"/>
            <a:ext cx="2633710" cy="3331394"/>
          </a:xfrm>
          <a:custGeom>
            <a:avLst/>
            <a:gdLst/>
            <a:ahLst/>
            <a:cxnLst/>
            <a:rect l="l" t="t" r="r" b="b"/>
            <a:pathLst>
              <a:path w="5083136" h="10166272">
                <a:moveTo>
                  <a:pt x="0" y="0"/>
                </a:moveTo>
                <a:lnTo>
                  <a:pt x="5083136" y="0"/>
                </a:lnTo>
                <a:lnTo>
                  <a:pt x="5083136" y="10166272"/>
                </a:lnTo>
                <a:lnTo>
                  <a:pt x="0" y="101662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58550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" y="2"/>
            <a:ext cx="8880508" cy="8880508"/>
          </a:xfrm>
          <a:custGeom>
            <a:avLst/>
            <a:gdLst/>
            <a:ahLst/>
            <a:cxnLst/>
            <a:rect l="l" t="t" r="r" b="b"/>
            <a:pathLst>
              <a:path w="8880508" h="8880508">
                <a:moveTo>
                  <a:pt x="0" y="0"/>
                </a:moveTo>
                <a:lnTo>
                  <a:pt x="8880508" y="0"/>
                </a:lnTo>
                <a:lnTo>
                  <a:pt x="8880508" y="8880508"/>
                </a:lnTo>
                <a:lnTo>
                  <a:pt x="0" y="88805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416531" y="4595205"/>
            <a:ext cx="3145217" cy="3434885"/>
            <a:chOff x="0" y="0"/>
            <a:chExt cx="862412" cy="9418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2412" cy="941838"/>
            </a:xfrm>
            <a:custGeom>
              <a:avLst/>
              <a:gdLst/>
              <a:ahLst/>
              <a:cxnLst/>
              <a:rect l="l" t="t" r="r" b="b"/>
              <a:pathLst>
                <a:path w="862412" h="941838">
                  <a:moveTo>
                    <a:pt x="0" y="0"/>
                  </a:moveTo>
                  <a:lnTo>
                    <a:pt x="862412" y="0"/>
                  </a:lnTo>
                  <a:lnTo>
                    <a:pt x="862412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62412" cy="989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603819" y="3429715"/>
            <a:ext cx="2706695" cy="2696123"/>
            <a:chOff x="0" y="0"/>
            <a:chExt cx="6502400" cy="6477000"/>
          </a:xfrm>
        </p:grpSpPr>
        <p:sp>
          <p:nvSpPr>
            <p:cNvPr id="8" name="Freeform 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-10789" r="223" b="-1078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571399" y="4595205"/>
            <a:ext cx="3145217" cy="3434885"/>
            <a:chOff x="0" y="0"/>
            <a:chExt cx="862412" cy="9418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62412" cy="941838"/>
            </a:xfrm>
            <a:custGeom>
              <a:avLst/>
              <a:gdLst/>
              <a:ahLst/>
              <a:cxnLst/>
              <a:rect l="l" t="t" r="r" b="b"/>
              <a:pathLst>
                <a:path w="862412" h="941838">
                  <a:moveTo>
                    <a:pt x="0" y="0"/>
                  </a:moveTo>
                  <a:lnTo>
                    <a:pt x="862412" y="0"/>
                  </a:lnTo>
                  <a:lnTo>
                    <a:pt x="862412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62412" cy="989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758687" y="3429715"/>
            <a:ext cx="2706695" cy="2696123"/>
            <a:chOff x="0" y="0"/>
            <a:chExt cx="6502400" cy="6477000"/>
          </a:xfrm>
        </p:grpSpPr>
        <p:sp>
          <p:nvSpPr>
            <p:cNvPr id="14" name="Freeform 1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-24642" r="-2464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726267" y="4595205"/>
            <a:ext cx="3145217" cy="3434885"/>
            <a:chOff x="0" y="0"/>
            <a:chExt cx="862412" cy="9418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2412" cy="941838"/>
            </a:xfrm>
            <a:custGeom>
              <a:avLst/>
              <a:gdLst/>
              <a:ahLst/>
              <a:cxnLst/>
              <a:rect l="l" t="t" r="r" b="b"/>
              <a:pathLst>
                <a:path w="862412" h="941838">
                  <a:moveTo>
                    <a:pt x="0" y="0"/>
                  </a:moveTo>
                  <a:lnTo>
                    <a:pt x="862412" y="0"/>
                  </a:lnTo>
                  <a:lnTo>
                    <a:pt x="862412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862412" cy="989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294259" y="6474455"/>
            <a:ext cx="2009227" cy="39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739" spc="136">
                <a:solidFill>
                  <a:srgbClr val="000000"/>
                </a:solidFill>
                <a:latin typeface="TT Drugs Bold"/>
              </a:rPr>
              <a:t>Name 3</a:t>
            </a: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1913552" y="3429715"/>
            <a:ext cx="2706695" cy="2696123"/>
            <a:chOff x="0" y="0"/>
            <a:chExt cx="6502400" cy="6477000"/>
          </a:xfrm>
        </p:grpSpPr>
        <p:sp>
          <p:nvSpPr>
            <p:cNvPr id="21" name="Freeform 21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1338690" y="8030090"/>
            <a:ext cx="3145217" cy="333081"/>
          </a:xfrm>
          <a:custGeom>
            <a:avLst/>
            <a:gdLst/>
            <a:ahLst/>
            <a:cxnLst/>
            <a:rect l="l" t="t" r="r" b="b"/>
            <a:pathLst>
              <a:path w="3145217" h="333081">
                <a:moveTo>
                  <a:pt x="0" y="0"/>
                </a:moveTo>
                <a:lnTo>
                  <a:pt x="3145218" y="0"/>
                </a:lnTo>
                <a:lnTo>
                  <a:pt x="3145218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3416531" y="8030091"/>
            <a:ext cx="3145217" cy="333081"/>
          </a:xfrm>
          <a:custGeom>
            <a:avLst/>
            <a:gdLst/>
            <a:ahLst/>
            <a:cxnLst/>
            <a:rect l="l" t="t" r="r" b="b"/>
            <a:pathLst>
              <a:path w="3145217" h="333081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7571399" y="8030091"/>
            <a:ext cx="3145217" cy="333081"/>
          </a:xfrm>
          <a:custGeom>
            <a:avLst/>
            <a:gdLst/>
            <a:ahLst/>
            <a:cxnLst/>
            <a:rect l="l" t="t" r="r" b="b"/>
            <a:pathLst>
              <a:path w="3145217" h="333081">
                <a:moveTo>
                  <a:pt x="0" y="0"/>
                </a:moveTo>
                <a:lnTo>
                  <a:pt x="3145218" y="0"/>
                </a:lnTo>
                <a:lnTo>
                  <a:pt x="3145218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1726267" y="8030091"/>
            <a:ext cx="3145217" cy="333081"/>
          </a:xfrm>
          <a:custGeom>
            <a:avLst/>
            <a:gdLst/>
            <a:ahLst/>
            <a:cxnLst/>
            <a:rect l="l" t="t" r="r" b="b"/>
            <a:pathLst>
              <a:path w="3145217" h="333081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543212" y="8363167"/>
            <a:ext cx="4618008" cy="1923833"/>
          </a:xfrm>
          <a:custGeom>
            <a:avLst/>
            <a:gdLst/>
            <a:ahLst/>
            <a:cxnLst/>
            <a:rect l="l" t="t" r="r" b="b"/>
            <a:pathLst>
              <a:path w="4618008" h="4618008">
                <a:moveTo>
                  <a:pt x="0" y="0"/>
                </a:moveTo>
                <a:lnTo>
                  <a:pt x="4618008" y="0"/>
                </a:lnTo>
                <a:lnTo>
                  <a:pt x="4618008" y="4618008"/>
                </a:lnTo>
                <a:lnTo>
                  <a:pt x="0" y="46180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1400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4651823" y="7473447"/>
            <a:ext cx="3636177" cy="2813553"/>
          </a:xfrm>
          <a:custGeom>
            <a:avLst/>
            <a:gdLst/>
            <a:ahLst/>
            <a:cxnLst/>
            <a:rect l="l" t="t" r="r" b="b"/>
            <a:pathLst>
              <a:path w="6214132" h="6214132">
                <a:moveTo>
                  <a:pt x="0" y="0"/>
                </a:moveTo>
                <a:lnTo>
                  <a:pt x="6214132" y="0"/>
                </a:lnTo>
                <a:lnTo>
                  <a:pt x="6214132" y="6214132"/>
                </a:lnTo>
                <a:lnTo>
                  <a:pt x="0" y="62141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70897" b="-1208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5050271" y="1028708"/>
            <a:ext cx="1392724" cy="1773143"/>
          </a:xfrm>
          <a:custGeom>
            <a:avLst/>
            <a:gdLst/>
            <a:ahLst/>
            <a:cxnLst/>
            <a:rect l="l" t="t" r="r" b="b"/>
            <a:pathLst>
              <a:path w="1392724" h="1773143">
                <a:moveTo>
                  <a:pt x="0" y="0"/>
                </a:moveTo>
                <a:lnTo>
                  <a:pt x="1392724" y="0"/>
                </a:lnTo>
                <a:lnTo>
                  <a:pt x="1392724" y="1773143"/>
                </a:lnTo>
                <a:lnTo>
                  <a:pt x="0" y="17731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6742515" y="828675"/>
            <a:ext cx="2770636" cy="2012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30"/>
              </a:lnSpc>
              <a:spcBef>
                <a:spcPct val="0"/>
              </a:spcBef>
            </a:pPr>
            <a:r>
              <a:rPr lang="en-US" sz="5807" spc="185">
                <a:solidFill>
                  <a:srgbClr val="FFFFFF"/>
                </a:solidFill>
                <a:latin typeface="Codec Pro Bold"/>
              </a:rPr>
              <a:t>Our Team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603811" y="6474455"/>
            <a:ext cx="2710280" cy="39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739" spc="136">
                <a:solidFill>
                  <a:srgbClr val="000000"/>
                </a:solidFill>
                <a:latin typeface="TT Drugs Bold"/>
              </a:rPr>
              <a:t>Name 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793874" y="7091848"/>
            <a:ext cx="2302097" cy="30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3">
                <a:solidFill>
                  <a:srgbClr val="000000"/>
                </a:solidFill>
                <a:latin typeface="TT Drugs"/>
              </a:rPr>
              <a:t>Business Head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758687" y="6474455"/>
            <a:ext cx="2706695" cy="39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739" spc="136">
                <a:solidFill>
                  <a:srgbClr val="000000"/>
                </a:solidFill>
                <a:latin typeface="TT Drugs Bold"/>
              </a:rPr>
              <a:t>Name 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48739" y="6980216"/>
            <a:ext cx="2302097" cy="30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3">
                <a:solidFill>
                  <a:srgbClr val="000000"/>
                </a:solidFill>
                <a:latin typeface="TT Drugs"/>
              </a:rPr>
              <a:t>Ceo Founder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147827" y="7082575"/>
            <a:ext cx="2302097" cy="30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3">
                <a:solidFill>
                  <a:srgbClr val="000000"/>
                </a:solidFill>
                <a:latin typeface="TT Drugs"/>
              </a:rPr>
              <a:t>Marketing Head</a:t>
            </a:r>
          </a:p>
        </p:txBody>
      </p:sp>
      <p:sp>
        <p:nvSpPr>
          <p:cNvPr id="36" name="Freeform 36"/>
          <p:cNvSpPr/>
          <p:nvPr/>
        </p:nvSpPr>
        <p:spPr>
          <a:xfrm>
            <a:off x="16640931" y="6525375"/>
            <a:ext cx="616771" cy="616771"/>
          </a:xfrm>
          <a:custGeom>
            <a:avLst/>
            <a:gdLst/>
            <a:ahLst/>
            <a:cxnLst/>
            <a:rect l="l" t="t" r="r" b="b"/>
            <a:pathLst>
              <a:path w="616771" h="616771">
                <a:moveTo>
                  <a:pt x="0" y="0"/>
                </a:moveTo>
                <a:lnTo>
                  <a:pt x="616771" y="0"/>
                </a:lnTo>
                <a:lnTo>
                  <a:pt x="616771" y="616770"/>
                </a:lnTo>
                <a:lnTo>
                  <a:pt x="0" y="6167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05" r="-160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3058053" y="5057053"/>
            <a:ext cx="4154664" cy="6305231"/>
          </a:xfrm>
          <a:custGeom>
            <a:avLst/>
            <a:gdLst/>
            <a:ahLst/>
            <a:cxnLst/>
            <a:rect l="l" t="t" r="r" b="b"/>
            <a:pathLst>
              <a:path w="8170649" h="8170649">
                <a:moveTo>
                  <a:pt x="0" y="0"/>
                </a:moveTo>
                <a:lnTo>
                  <a:pt x="8170649" y="0"/>
                </a:lnTo>
                <a:lnTo>
                  <a:pt x="8170649" y="8170649"/>
                </a:lnTo>
                <a:lnTo>
                  <a:pt x="0" y="8170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8658" r="-975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76496">
            <a:off x="8037948" y="7174160"/>
            <a:ext cx="2052767" cy="2052767"/>
          </a:xfrm>
          <a:custGeom>
            <a:avLst/>
            <a:gdLst/>
            <a:ahLst/>
            <a:cxnLst/>
            <a:rect l="l" t="t" r="r" b="b"/>
            <a:pathLst>
              <a:path w="2052766" h="2052766">
                <a:moveTo>
                  <a:pt x="0" y="0"/>
                </a:moveTo>
                <a:lnTo>
                  <a:pt x="2052766" y="0"/>
                </a:lnTo>
                <a:lnTo>
                  <a:pt x="2052766" y="2052766"/>
                </a:lnTo>
                <a:lnTo>
                  <a:pt x="0" y="20527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6303208">
            <a:off x="14359253" y="2250809"/>
            <a:ext cx="1194157" cy="1194157"/>
          </a:xfrm>
          <a:custGeom>
            <a:avLst/>
            <a:gdLst/>
            <a:ahLst/>
            <a:cxnLst/>
            <a:rect l="l" t="t" r="r" b="b"/>
            <a:pathLst>
              <a:path w="1194157" h="1194157">
                <a:moveTo>
                  <a:pt x="0" y="0"/>
                </a:moveTo>
                <a:lnTo>
                  <a:pt x="1194157" y="0"/>
                </a:lnTo>
                <a:lnTo>
                  <a:pt x="1194157" y="1194158"/>
                </a:lnTo>
                <a:lnTo>
                  <a:pt x="0" y="1194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-29798" y="14538"/>
            <a:ext cx="4229099" cy="4200026"/>
          </a:xfrm>
          <a:custGeom>
            <a:avLst/>
            <a:gdLst/>
            <a:ahLst/>
            <a:cxnLst/>
            <a:rect l="l" t="t" r="r" b="b"/>
            <a:pathLst>
              <a:path w="5632506" h="5632506">
                <a:moveTo>
                  <a:pt x="0" y="0"/>
                </a:moveTo>
                <a:lnTo>
                  <a:pt x="5632507" y="0"/>
                </a:lnTo>
                <a:lnTo>
                  <a:pt x="5632507" y="5632506"/>
                </a:lnTo>
                <a:lnTo>
                  <a:pt x="0" y="56325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32" t="930" r="3376" b="-3503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4075808" y="2940549"/>
            <a:ext cx="10161325" cy="384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54"/>
              </a:lnSpc>
              <a:spcBef>
                <a:spcPct val="0"/>
              </a:spcBef>
            </a:pPr>
            <a:r>
              <a:rPr lang="en-US" sz="11038" spc="353">
                <a:solidFill>
                  <a:srgbClr val="FFFFFF"/>
                </a:solidFill>
                <a:latin typeface="Codec Pro Bold"/>
              </a:rPr>
              <a:t>MARKETING CHANNELS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122231" y="1138940"/>
            <a:ext cx="9317627" cy="102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6"/>
              </a:lnSpc>
              <a:spcBef>
                <a:spcPct val="0"/>
              </a:spcBef>
            </a:pPr>
            <a:r>
              <a:rPr lang="en-US" sz="6068" spc="195">
                <a:solidFill>
                  <a:srgbClr val="FFFFFF"/>
                </a:solidFill>
                <a:latin typeface="Codec Pro Bold"/>
              </a:rPr>
              <a:t>Marketing Channels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740995" y="340281"/>
            <a:ext cx="5244521" cy="9283499"/>
            <a:chOff x="0" y="0"/>
            <a:chExt cx="6992695" cy="1237799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7630" r="7630"/>
            <a:stretch>
              <a:fillRect/>
            </a:stretch>
          </p:blipFill>
          <p:spPr>
            <a:xfrm>
              <a:off x="0" y="0"/>
              <a:ext cx="6992695" cy="12377998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-1" y="3643265"/>
            <a:ext cx="8739988" cy="108342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2206" r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171927" y="3816154"/>
            <a:ext cx="876796" cy="851289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" y="5463290"/>
            <a:ext cx="7910175" cy="1083420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15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587392" y="5605647"/>
            <a:ext cx="844943" cy="820363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122230" y="2213526"/>
            <a:ext cx="8115300" cy="9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9"/>
              </a:lnSpc>
              <a:spcBef>
                <a:spcPct val="0"/>
              </a:spcBef>
            </a:pPr>
            <a:r>
              <a:rPr lang="en-US" sz="2656">
                <a:solidFill>
                  <a:srgbClr val="EE82EE"/>
                </a:solidFill>
                <a:latin typeface="TT Drugs"/>
              </a:rPr>
              <a:t>Explain how the following channels will help reach the campaign's target audience.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29006" y="3787578"/>
            <a:ext cx="2640267" cy="86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699">
                <a:solidFill>
                  <a:srgbClr val="000000"/>
                </a:solidFill>
                <a:latin typeface="Open Sauce Bold"/>
              </a:rPr>
              <a:t>Marketing Channel 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35208" y="3595640"/>
            <a:ext cx="2404655" cy="115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264" spc="221">
                <a:solidFill>
                  <a:srgbClr val="FFFFFF"/>
                </a:solidFill>
                <a:latin typeface="TT Drugs"/>
              </a:rPr>
              <a:t>Further elaborate on the channel.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" y="7207455"/>
            <a:ext cx="7293437" cy="1083420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317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798068" y="7451167"/>
            <a:ext cx="789327" cy="839708"/>
          </a:xfrm>
          <a:prstGeom prst="rect">
            <a:avLst/>
          </a:pr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159711" y="5415665"/>
            <a:ext cx="2404655" cy="115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264" spc="221">
                <a:solidFill>
                  <a:srgbClr val="FFFFFF"/>
                </a:solidFill>
                <a:latin typeface="TT Drugs"/>
              </a:rPr>
              <a:t>Further elaborate on the channel.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37664" y="7102952"/>
            <a:ext cx="2404655" cy="115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264" spc="221">
                <a:solidFill>
                  <a:srgbClr val="FFFFFF"/>
                </a:solidFill>
                <a:latin typeface="TT Drugs"/>
              </a:rPr>
              <a:t>Further elaborate on the channel.</a:t>
            </a:r>
          </a:p>
        </p:txBody>
      </p:sp>
      <p:sp>
        <p:nvSpPr>
          <p:cNvPr id="17" name="Freeform 17"/>
          <p:cNvSpPr/>
          <p:nvPr/>
        </p:nvSpPr>
        <p:spPr>
          <a:xfrm rot="5400000">
            <a:off x="1198125" y="-1198122"/>
            <a:ext cx="2544219" cy="4940466"/>
          </a:xfrm>
          <a:custGeom>
            <a:avLst/>
            <a:gdLst/>
            <a:ahLst/>
            <a:cxnLst/>
            <a:rect l="l" t="t" r="r" b="b"/>
            <a:pathLst>
              <a:path w="4752708" h="4752708">
                <a:moveTo>
                  <a:pt x="0" y="0"/>
                </a:moveTo>
                <a:lnTo>
                  <a:pt x="4752708" y="0"/>
                </a:lnTo>
                <a:lnTo>
                  <a:pt x="4752708" y="4752708"/>
                </a:lnTo>
                <a:lnTo>
                  <a:pt x="0" y="47527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10455" t="42073" r="26363" b="-368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4610330" y="5583583"/>
            <a:ext cx="2640267" cy="86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699">
                <a:solidFill>
                  <a:srgbClr val="000000"/>
                </a:solidFill>
                <a:latin typeface="Open Sauce Bold"/>
              </a:rPr>
              <a:t>Marketing Channel 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96370" y="7327747"/>
            <a:ext cx="2640267" cy="86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699">
                <a:solidFill>
                  <a:srgbClr val="000000"/>
                </a:solidFill>
                <a:latin typeface="Open Sauce Bold"/>
              </a:rPr>
              <a:t>Marketing Channel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2E5E3BEF393F4B851606A15488AFD7" ma:contentTypeVersion="13" ma:contentTypeDescription="Create a new document." ma:contentTypeScope="" ma:versionID="6041f32c03f3e9f8b72ea1b03668e4ce">
  <xsd:schema xmlns:xsd="http://www.w3.org/2001/XMLSchema" xmlns:xs="http://www.w3.org/2001/XMLSchema" xmlns:p="http://schemas.microsoft.com/office/2006/metadata/properties" xmlns:ns2="878bbfc6-69dd-4a0b-9450-8a55994bd8d8" xmlns:ns3="e9577fd1-c05d-42d5-970f-39268f9a501d" targetNamespace="http://schemas.microsoft.com/office/2006/metadata/properties" ma:root="true" ma:fieldsID="deacb3e973ebd52464a6f9a71f86c215" ns2:_="" ns3:_="">
    <xsd:import namespace="878bbfc6-69dd-4a0b-9450-8a55994bd8d8"/>
    <xsd:import namespace="e9577fd1-c05d-42d5-970f-39268f9a5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bbfc6-69dd-4a0b-9450-8a55994bd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6dbcdb6-08a1-4343-be5c-70f35f864b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77fd1-c05d-42d5-970f-39268f9a501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e44b8c1-ddc0-4ea5-94c9-008b70047a81}" ma:internalName="TaxCatchAll" ma:showField="CatchAllData" ma:web="e9577fd1-c05d-42d5-970f-39268f9a5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8bbfc6-69dd-4a0b-9450-8a55994bd8d8">
      <Terms xmlns="http://schemas.microsoft.com/office/infopath/2007/PartnerControls"/>
    </lcf76f155ced4ddcb4097134ff3c332f>
    <TaxCatchAll xmlns="e9577fd1-c05d-42d5-970f-39268f9a501d" xsi:nil="true"/>
  </documentManagement>
</p:properties>
</file>

<file path=customXml/itemProps1.xml><?xml version="1.0" encoding="utf-8"?>
<ds:datastoreItem xmlns:ds="http://schemas.openxmlformats.org/officeDocument/2006/customXml" ds:itemID="{552E9331-E743-449A-8655-412563CCC1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DCA982-C5A5-4E84-8592-CFC4A8B51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8bbfc6-69dd-4a0b-9450-8a55994bd8d8"/>
    <ds:schemaRef ds:uri="e9577fd1-c05d-42d5-970f-39268f9a5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6ED105-D269-463B-B47C-9926F53C070B}">
  <ds:schemaRefs>
    <ds:schemaRef ds:uri="http://schemas.microsoft.com/office/2006/metadata/properties"/>
    <ds:schemaRef ds:uri="http://schemas.microsoft.com/office/infopath/2007/PartnerControls"/>
    <ds:schemaRef ds:uri="878bbfc6-69dd-4a0b-9450-8a55994bd8d8"/>
    <ds:schemaRef ds:uri="e9577fd1-c05d-42d5-970f-39268f9a50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434</Words>
  <Application>Microsoft Office PowerPoint</Application>
  <PresentationFormat>Custom</PresentationFormat>
  <Paragraphs>87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D&amp;D Marketing Agency</dc:title>
  <cp:lastModifiedBy>Viktoria Georgieva</cp:lastModifiedBy>
  <cp:revision>3</cp:revision>
  <dcterms:created xsi:type="dcterms:W3CDTF">2006-08-16T00:00:00Z</dcterms:created>
  <dcterms:modified xsi:type="dcterms:W3CDTF">2024-01-11T11:47:53Z</dcterms:modified>
  <dc:identifier>DAF5fYDruAk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0x010100CA2E5E3BEF393F4B851606A15488AFD7</vt:lpwstr>
  </property>
  <property fmtid="{D5CDD505-2E9C-101B-9397-08002B2CF9AE}" pid="3" name="MediaServiceImageTags">
    <vt:lpwstr/>
  </property>
</Properties>
</file>